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520" r:id="rId5"/>
    <p:sldId id="698" r:id="rId6"/>
    <p:sldId id="716" r:id="rId7"/>
    <p:sldId id="551" r:id="rId8"/>
    <p:sldId id="534" r:id="rId9"/>
    <p:sldId id="703" r:id="rId10"/>
    <p:sldId id="717" r:id="rId11"/>
    <p:sldId id="605" r:id="rId12"/>
    <p:sldId id="555" r:id="rId13"/>
    <p:sldId id="608" r:id="rId14"/>
    <p:sldId id="654" r:id="rId15"/>
    <p:sldId id="714" r:id="rId16"/>
    <p:sldId id="658" r:id="rId17"/>
    <p:sldId id="718" r:id="rId18"/>
    <p:sldId id="719" r:id="rId19"/>
    <p:sldId id="736" r:id="rId20"/>
    <p:sldId id="728" r:id="rId21"/>
    <p:sldId id="742" r:id="rId22"/>
    <p:sldId id="733" r:id="rId23"/>
    <p:sldId id="720" r:id="rId24"/>
    <p:sldId id="737" r:id="rId25"/>
    <p:sldId id="732" r:id="rId26"/>
    <p:sldId id="734" r:id="rId27"/>
    <p:sldId id="743" r:id="rId28"/>
    <p:sldId id="725" r:id="rId29"/>
    <p:sldId id="726" r:id="rId30"/>
    <p:sldId id="738" r:id="rId31"/>
    <p:sldId id="721" r:id="rId32"/>
    <p:sldId id="735" r:id="rId33"/>
    <p:sldId id="722" r:id="rId34"/>
    <p:sldId id="739" r:id="rId35"/>
    <p:sldId id="741" r:id="rId36"/>
    <p:sldId id="715" r:id="rId37"/>
    <p:sldId id="709" r:id="rId3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002060"/>
    <a:srgbClr val="FFCC66"/>
    <a:srgbClr val="FFCC99"/>
    <a:srgbClr val="EFB942"/>
    <a:srgbClr val="FF0066"/>
    <a:srgbClr val="5F5F5F"/>
    <a:srgbClr val="B2B2B2"/>
    <a:srgbClr val="E7D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1" autoAdjust="0"/>
    <p:restoredTop sz="96887" autoAdjust="0"/>
  </p:normalViewPr>
  <p:slideViewPr>
    <p:cSldViewPr>
      <p:cViewPr varScale="1">
        <p:scale>
          <a:sx n="67" d="100"/>
          <a:sy n="67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03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79BDB3-AC62-409D-AC94-7A5E42AEF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7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03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6" y="4715273"/>
            <a:ext cx="4985384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F05851-2078-4163-883C-157C9211A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53BFDE4-B6D6-4AAF-AAA8-AF5364D24C77}" type="slidenum">
              <a:rPr lang="en-GB" sz="1200">
                <a:latin typeface="Arial" charset="0"/>
              </a:rPr>
              <a:pPr/>
              <a:t>1</a:t>
            </a:fld>
            <a:endParaRPr lang="en-GB" sz="120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BCEE994-1F5E-4F69-9C14-7C17E4C66543}" type="slidenum">
              <a:rPr lang="en-GB" sz="1200">
                <a:latin typeface="Arial" charset="0"/>
              </a:rPr>
              <a:pPr/>
              <a:t>2</a:t>
            </a:fld>
            <a:endParaRPr lang="en-GB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17FC231D-5915-43E9-8823-54A1B26ED5EE}" type="slidenum">
              <a:rPr lang="en-GB" sz="1200">
                <a:latin typeface="Arial" charset="0"/>
              </a:rPr>
              <a:pPr/>
              <a:t>5</a:t>
            </a:fld>
            <a:endParaRPr lang="en-GB" sz="120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248A55C-D37F-4EDF-81EA-95848FEEA20F}" type="slidenum">
              <a:rPr lang="en-GB" sz="1200">
                <a:latin typeface="Arial" charset="0"/>
              </a:rPr>
              <a:pPr/>
              <a:t>8</a:t>
            </a:fld>
            <a:endParaRPr lang="en-GB" sz="120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05851-2078-4163-883C-157C9211A18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4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05851-2078-4163-883C-157C9211A18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4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05851-2078-4163-883C-157C9211A18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4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BCEE994-1F5E-4F69-9C14-7C17E4C66543}" type="slidenum">
              <a:rPr lang="en-GB" sz="1200">
                <a:latin typeface="Arial" charset="0"/>
              </a:rPr>
              <a:pPr/>
              <a:t>33</a:t>
            </a:fld>
            <a:endParaRPr lang="en-GB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5" descr="PowerPoint_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8458200" y="6438900"/>
            <a:ext cx="585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000" dirty="0" smtClean="0">
                <a:solidFill>
                  <a:srgbClr val="002060"/>
                </a:solidFill>
                <a:latin typeface="Garamond" pitchFamily="18" charset="0"/>
              </a:rPr>
              <a:t>Page </a:t>
            </a:r>
            <a:fld id="{60B6CFCB-733D-412B-82E9-B790A2ED6EAB}" type="slidenum">
              <a:rPr lang="en-GB" sz="1000" smtClean="0">
                <a:solidFill>
                  <a:srgbClr val="002060"/>
                </a:solidFill>
                <a:latin typeface="Garamond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835696" y="6438902"/>
            <a:ext cx="73083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2060"/>
                </a:solidFill>
                <a:latin typeface="Garamond" pitchFamily="18" charset="0"/>
              </a:rPr>
              <a:t>EPICS</a:t>
            </a:r>
            <a:r>
              <a:rPr lang="en-US" sz="1000" baseline="0" dirty="0" smtClean="0">
                <a:solidFill>
                  <a:srgbClr val="002060"/>
                </a:solidFill>
                <a:latin typeface="Garamond" pitchFamily="18" charset="0"/>
              </a:rPr>
              <a:t> Collaboration Meeting, , October 20-23 2014, CEA </a:t>
            </a:r>
            <a:r>
              <a:rPr lang="en-US" sz="1000" baseline="0" dirty="0" err="1" smtClean="0">
                <a:solidFill>
                  <a:srgbClr val="002060"/>
                </a:solidFill>
                <a:latin typeface="Garamond" pitchFamily="18" charset="0"/>
              </a:rPr>
              <a:t>Saclay</a:t>
            </a:r>
            <a:r>
              <a:rPr lang="en-US" sz="1000" baseline="0" dirty="0" smtClean="0">
                <a:solidFill>
                  <a:srgbClr val="002060"/>
                </a:solidFill>
                <a:latin typeface="Garamond" pitchFamily="18" charset="0"/>
              </a:rPr>
              <a:t>, France</a:t>
            </a:r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2235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613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2272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88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4532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088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0804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3330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3088" y="1752600"/>
            <a:ext cx="80010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05717233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6841921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066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3155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532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783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779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2617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3150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4845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14" descr="PowerPoint_Graphi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8458200" y="6438900"/>
            <a:ext cx="585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000" dirty="0" smtClean="0">
                <a:solidFill>
                  <a:srgbClr val="002060"/>
                </a:solidFill>
                <a:latin typeface="Garamond" pitchFamily="18" charset="0"/>
              </a:rPr>
              <a:t>Page </a:t>
            </a:r>
            <a:fld id="{5BED12C0-6248-457D-867E-4EABA251F358}" type="slidenum">
              <a:rPr lang="en-GB" sz="1000" smtClean="0">
                <a:solidFill>
                  <a:srgbClr val="002060"/>
                </a:solidFill>
                <a:latin typeface="Garamond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1835696" y="6438902"/>
            <a:ext cx="7308304" cy="24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2060"/>
                </a:solidFill>
                <a:latin typeface="Garamond" pitchFamily="18" charset="0"/>
              </a:rPr>
              <a:t>EPICS</a:t>
            </a:r>
            <a:r>
              <a:rPr lang="en-US" sz="1000" baseline="0" dirty="0" smtClean="0">
                <a:solidFill>
                  <a:srgbClr val="002060"/>
                </a:solidFill>
                <a:latin typeface="Garamond" pitchFamily="18" charset="0"/>
              </a:rPr>
              <a:t> Collaboration Meeting, , October 20-23 2014, CEA </a:t>
            </a:r>
            <a:r>
              <a:rPr lang="en-US" sz="1000" baseline="0" dirty="0" err="1" smtClean="0">
                <a:solidFill>
                  <a:srgbClr val="002060"/>
                </a:solidFill>
                <a:latin typeface="Garamond" pitchFamily="18" charset="0"/>
              </a:rPr>
              <a:t>Saclay</a:t>
            </a:r>
            <a:r>
              <a:rPr lang="en-US" sz="1000" baseline="0" smtClean="0">
                <a:solidFill>
                  <a:srgbClr val="002060"/>
                </a:solidFill>
                <a:latin typeface="Garamond" pitchFamily="18" charset="0"/>
              </a:rPr>
              <a:t>, France</a:t>
            </a:r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  <p:sldLayoutId id="2147484621" r:id="rId16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+mn-ea"/>
          <a:cs typeface="+mn-cs"/>
        </a:defRPr>
      </a:lvl1pPr>
      <a:lvl2pPr marL="757238" indent="-279400" algn="l" defTabSz="7953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2pPr>
      <a:lvl3pPr marL="1136650" indent="-188913" algn="l" defTabSz="79533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2060"/>
          </a:solidFill>
          <a:latin typeface="+mn-lt"/>
        </a:defRPr>
      </a:lvl3pPr>
      <a:lvl4pPr marL="1511300" indent="-184150" algn="l" defTabSz="7953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2060"/>
          </a:solidFill>
          <a:latin typeface="+mn-lt"/>
        </a:defRPr>
      </a:lvl4pPr>
      <a:lvl5pPr marL="1885950" indent="-184150" algn="l" defTabSz="7953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2060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vnpub.iter.org/coda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p.iter.org/PsProfile/page/inventory/overviewClm.faces" TargetMode="External"/><Relationship Id="rId5" Type="http://schemas.openxmlformats.org/officeDocument/2006/relationships/hyperlink" Target="https://sdd.iter.org/" TargetMode="External"/><Relationship Id="rId4" Type="http://schemas.openxmlformats.org/officeDocument/2006/relationships/hyperlink" Target="https://bugzilla.iter.org/codac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.iter.org/?uid=345X28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79512" y="332655"/>
            <a:ext cx="8568952" cy="936105"/>
          </a:xfrm>
        </p:spPr>
        <p:txBody>
          <a:bodyPr/>
          <a:lstStyle/>
          <a:p>
            <a:pPr eaLnBrk="1" hangingPunct="1"/>
            <a:r>
              <a:rPr lang="en-GB" smtClean="0"/>
              <a:t>ITER Fast </a:t>
            </a:r>
            <a:r>
              <a:rPr lang="en-GB" dirty="0" smtClean="0"/>
              <a:t>controller EPICS support 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660" y="5157192"/>
            <a:ext cx="6400800" cy="1080120"/>
          </a:xfrm>
          <a:solidFill>
            <a:schemeClr val="bg1"/>
          </a:solidFill>
        </p:spPr>
        <p:txBody>
          <a:bodyPr anchor="ctr"/>
          <a:lstStyle/>
          <a:p>
            <a:pPr eaLnBrk="1" hangingPunct="1"/>
            <a:r>
              <a:rPr lang="en-US" sz="2000" dirty="0" smtClean="0"/>
              <a:t>Vishnu Patel</a:t>
            </a:r>
          </a:p>
          <a:p>
            <a:pPr eaLnBrk="1" hangingPunct="1"/>
            <a:r>
              <a:rPr lang="en-US" sz="1800" dirty="0" smtClean="0"/>
              <a:t>ITER Organization</a:t>
            </a:r>
          </a:p>
          <a:p>
            <a:pPr eaLnBrk="1" hangingPunct="1"/>
            <a:r>
              <a:rPr lang="en-US" sz="1800" dirty="0" smtClean="0"/>
              <a:t>Control System Division</a:t>
            </a:r>
          </a:p>
        </p:txBody>
      </p:sp>
      <p:pic>
        <p:nvPicPr>
          <p:cNvPr id="4" name="Picture 2" descr="http://www.iter.org/doc/all/content/com/gallery/Media/6%20-%20Scenic/build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5" y="1268760"/>
            <a:ext cx="8001000" cy="377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79388" y="3573463"/>
            <a:ext cx="2628900" cy="1974850"/>
            <a:chOff x="251520" y="3748970"/>
            <a:chExt cx="2628292" cy="197499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322940" y="4096657"/>
              <a:ext cx="2556872" cy="865251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>
                <a:solidFill>
                  <a:prstClr val="black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2940" y="5292133"/>
              <a:ext cx="1279229" cy="431831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</a:rPr>
                <a:t>PLC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67370" y="4212554"/>
              <a:ext cx="1007829" cy="64774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PLC IOC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691049" y="4212554"/>
              <a:ext cx="1009416" cy="64774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PSH IOC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82986" name="TextBox 58"/>
            <p:cNvSpPr txBox="1">
              <a:spLocks noChangeArrowheads="1"/>
            </p:cNvSpPr>
            <p:nvPr/>
          </p:nvSpPr>
          <p:spPr bwMode="auto">
            <a:xfrm>
              <a:off x="251520" y="3748970"/>
              <a:ext cx="6399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PSH</a:t>
              </a:r>
              <a:endParaRPr lang="en-GB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87" name="Straight Connector 60"/>
            <p:cNvCxnSpPr>
              <a:cxnSpLocks noChangeShapeType="1"/>
              <a:stCxn id="51" idx="2"/>
            </p:cNvCxnSpPr>
            <p:nvPr/>
          </p:nvCxnSpPr>
          <p:spPr bwMode="auto">
            <a:xfrm flipH="1">
              <a:off x="962599" y="4859868"/>
              <a:ext cx="9001" cy="4320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TextBox 44"/>
          <p:cNvSpPr txBox="1"/>
          <p:nvPr/>
        </p:nvSpPr>
        <p:spPr>
          <a:xfrm>
            <a:off x="6227763" y="900113"/>
            <a:ext cx="2736850" cy="120015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5F5F5F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CODAC Terminal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Operator Interface (OPI)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Alarm views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Data plots</a:t>
            </a:r>
          </a:p>
        </p:txBody>
      </p:sp>
      <p:cxnSp>
        <p:nvCxnSpPr>
          <p:cNvPr id="55" name="Straight Connector 54"/>
          <p:cNvCxnSpPr>
            <a:cxnSpLocks noChangeShapeType="1"/>
            <a:endCxn id="51" idx="0"/>
          </p:cNvCxnSpPr>
          <p:nvPr/>
        </p:nvCxnSpPr>
        <p:spPr bwMode="auto">
          <a:xfrm>
            <a:off x="895350" y="3541713"/>
            <a:ext cx="4763" cy="49371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179388" y="620713"/>
            <a:ext cx="5688012" cy="2549525"/>
            <a:chOff x="251520" y="796642"/>
            <a:chExt cx="5688632" cy="2549316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22965" y="1125227"/>
              <a:ext cx="5617187" cy="2220731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83367" y="1268090"/>
              <a:ext cx="4969417" cy="50478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Control System Studio HMIs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475615" y="2306230"/>
              <a:ext cx="1152651" cy="83495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Alarm server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63406" y="2277658"/>
              <a:ext cx="1513052" cy="83495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Archive Server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82979" name="Straight Connector 55"/>
            <p:cNvCxnSpPr>
              <a:cxnSpLocks noChangeShapeType="1"/>
              <a:stCxn id="46" idx="0"/>
            </p:cNvCxnSpPr>
            <p:nvPr/>
          </p:nvCxnSpPr>
          <p:spPr bwMode="auto">
            <a:xfrm flipV="1">
              <a:off x="2051720" y="1772816"/>
              <a:ext cx="0" cy="532802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980" name="Straight Connector 56"/>
            <p:cNvCxnSpPr>
              <a:cxnSpLocks noChangeShapeType="1"/>
              <a:stCxn id="47" idx="0"/>
            </p:cNvCxnSpPr>
            <p:nvPr/>
          </p:nvCxnSpPr>
          <p:spPr bwMode="auto">
            <a:xfrm flipV="1">
              <a:off x="4319972" y="1772816"/>
              <a:ext cx="0" cy="504056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81" name="TextBox 57"/>
            <p:cNvSpPr txBox="1">
              <a:spLocks noChangeArrowheads="1"/>
            </p:cNvSpPr>
            <p:nvPr/>
          </p:nvSpPr>
          <p:spPr bwMode="auto">
            <a:xfrm>
              <a:off x="251520" y="796642"/>
              <a:ext cx="9367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CODAC</a:t>
              </a:r>
              <a:endParaRPr lang="en-GB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60" name="Straight Connector 59"/>
          <p:cNvCxnSpPr>
            <a:cxnSpLocks noChangeShapeType="1"/>
            <a:stCxn id="46" idx="2"/>
          </p:cNvCxnSpPr>
          <p:nvPr/>
        </p:nvCxnSpPr>
        <p:spPr bwMode="auto">
          <a:xfrm>
            <a:off x="1979613" y="2965450"/>
            <a:ext cx="0" cy="53975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cxnSpLocks noChangeShapeType="1"/>
            <a:endCxn id="53" idx="0"/>
          </p:cNvCxnSpPr>
          <p:nvPr/>
        </p:nvCxnSpPr>
        <p:spPr bwMode="auto">
          <a:xfrm>
            <a:off x="5292725" y="3541713"/>
            <a:ext cx="0" cy="99853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6227763" y="2174875"/>
            <a:ext cx="1900237" cy="92233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5F5F5F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CODAC Server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Alarm handling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Archiving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7763" y="3325813"/>
            <a:ext cx="2066925" cy="12001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rgbClr val="5F5F5F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PSH: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I&amp;C monitoring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PLCs Gateway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I&amp;C coordination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27763" y="4633913"/>
            <a:ext cx="2736850" cy="1477962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>
            <a:solidFill>
              <a:srgbClr val="5F5F5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Fast Controller: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I/O interface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HPN interfaces: TCN, 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SDN, DAN</a:t>
            </a:r>
            <a:endParaRPr lang="en-US" sz="1800" kern="0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RT control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987675" y="4140200"/>
            <a:ext cx="2952750" cy="2065338"/>
            <a:chOff x="3059832" y="4315742"/>
            <a:chExt cx="2952328" cy="2065586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167767" y="4644394"/>
              <a:ext cx="2844393" cy="79225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59800" y="4715840"/>
              <a:ext cx="1007919" cy="64777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PCF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IOC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788373" y="5795470"/>
              <a:ext cx="1152360" cy="43185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</a:rPr>
                <a:t>I/O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82965" name="Straight Connector 62"/>
            <p:cNvCxnSpPr>
              <a:cxnSpLocks noChangeShapeType="1"/>
              <a:stCxn id="53" idx="2"/>
              <a:endCxn id="54" idx="0"/>
            </p:cNvCxnSpPr>
            <p:nvPr/>
          </p:nvCxnSpPr>
          <p:spPr bwMode="auto">
            <a:xfrm>
              <a:off x="5364088" y="5363924"/>
              <a:ext cx="0" cy="4320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66" name="TextBox 63"/>
            <p:cNvSpPr txBox="1">
              <a:spLocks noChangeArrowheads="1"/>
            </p:cNvSpPr>
            <p:nvPr/>
          </p:nvSpPr>
          <p:spPr bwMode="auto">
            <a:xfrm>
              <a:off x="3131840" y="4315742"/>
              <a:ext cx="19527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Fast Controller</a:t>
              </a:r>
              <a:endParaRPr lang="en-GB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67" name="Straight Arrow Connector 66"/>
            <p:cNvCxnSpPr>
              <a:cxnSpLocks noChangeShapeType="1"/>
              <a:stCxn id="82968" idx="0"/>
            </p:cNvCxnSpPr>
            <p:nvPr/>
          </p:nvCxnSpPr>
          <p:spPr bwMode="auto">
            <a:xfrm flipH="1" flipV="1">
              <a:off x="3890397" y="5291916"/>
              <a:ext cx="1" cy="72008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prstDash val="sys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68" name="TextBox 67"/>
            <p:cNvSpPr txBox="1">
              <a:spLocks noChangeArrowheads="1"/>
            </p:cNvSpPr>
            <p:nvPr/>
          </p:nvSpPr>
          <p:spPr bwMode="auto">
            <a:xfrm>
              <a:off x="3568835" y="6011996"/>
              <a:ext cx="643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pitchFamily="34" charset="0"/>
                </a:rPr>
                <a:t>SDN</a:t>
              </a:r>
              <a:endParaRPr lang="en-GB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69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3334354" y="5435932"/>
              <a:ext cx="0" cy="57606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70" name="TextBox 69"/>
            <p:cNvSpPr txBox="1">
              <a:spLocks noChangeArrowheads="1"/>
            </p:cNvSpPr>
            <p:nvPr/>
          </p:nvSpPr>
          <p:spPr bwMode="auto">
            <a:xfrm>
              <a:off x="3059832" y="6011996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pitchFamily="34" charset="0"/>
                </a:rPr>
                <a:t>TCN</a:t>
              </a:r>
              <a:endParaRPr lang="en-GB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71" name="Straight Arrow Connector 70"/>
            <p:cNvCxnSpPr>
              <a:cxnSpLocks noChangeShapeType="1"/>
            </p:cNvCxnSpPr>
            <p:nvPr/>
          </p:nvCxnSpPr>
          <p:spPr bwMode="auto">
            <a:xfrm flipV="1">
              <a:off x="4414474" y="5291916"/>
              <a:ext cx="3085" cy="72008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prstDash val="sysDash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72" name="TextBox 71"/>
            <p:cNvSpPr txBox="1">
              <a:spLocks noChangeArrowheads="1"/>
            </p:cNvSpPr>
            <p:nvPr/>
          </p:nvSpPr>
          <p:spPr bwMode="auto">
            <a:xfrm>
              <a:off x="4067944" y="6011996"/>
              <a:ext cx="6992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pitchFamily="34" charset="0"/>
                </a:rPr>
                <a:t>DAN</a:t>
              </a:r>
              <a:endParaRPr lang="en-GB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3636013" y="4787287"/>
              <a:ext cx="1007918" cy="50488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RT task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82974" name="Straight Connector 74"/>
            <p:cNvCxnSpPr>
              <a:cxnSpLocks noChangeShapeType="1"/>
              <a:stCxn id="74" idx="3"/>
              <a:endCxn id="53" idx="1"/>
            </p:cNvCxnSpPr>
            <p:nvPr/>
          </p:nvCxnSpPr>
          <p:spPr bwMode="auto">
            <a:xfrm>
              <a:off x="4644008" y="5039888"/>
              <a:ext cx="216024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6" name="Straight Connector 75"/>
          <p:cNvCxnSpPr>
            <a:cxnSpLocks noChangeShapeType="1"/>
            <a:endCxn id="52" idx="0"/>
          </p:cNvCxnSpPr>
          <p:nvPr/>
        </p:nvCxnSpPr>
        <p:spPr bwMode="auto">
          <a:xfrm>
            <a:off x="2124075" y="3541713"/>
            <a:ext cx="0" cy="49371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  <a:stCxn id="47" idx="2"/>
          </p:cNvCxnSpPr>
          <p:nvPr/>
        </p:nvCxnSpPr>
        <p:spPr bwMode="auto">
          <a:xfrm>
            <a:off x="4248150" y="2936875"/>
            <a:ext cx="0" cy="604838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 flipH="1" flipV="1">
            <a:off x="611188" y="3505200"/>
            <a:ext cx="5040312" cy="36513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cxnSpLocks noChangeShapeType="1"/>
            <a:stCxn id="44" idx="2"/>
          </p:cNvCxnSpPr>
          <p:nvPr/>
        </p:nvCxnSpPr>
        <p:spPr bwMode="auto">
          <a:xfrm>
            <a:off x="3095625" y="1597025"/>
            <a:ext cx="0" cy="1944688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049463" y="317182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Calibri" pitchFamily="34" charset="0"/>
              </a:rPr>
              <a:t>PON / CA</a:t>
            </a:r>
            <a:endParaRPr lang="en-GB" sz="1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961" name="Text Box 4"/>
          <p:cNvSpPr txBox="1">
            <a:spLocks noChangeArrowheads="1"/>
          </p:cNvSpPr>
          <p:nvPr/>
        </p:nvSpPr>
        <p:spPr bwMode="auto">
          <a:xfrm>
            <a:off x="28575" y="44450"/>
            <a:ext cx="36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CODAC Core </a:t>
            </a:r>
            <a:r>
              <a:rPr lang="en-US" sz="2000" dirty="0" smtClean="0">
                <a:solidFill>
                  <a:schemeClr val="bg2"/>
                </a:solidFill>
              </a:rPr>
              <a:t>System (CCS)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5" grpId="0" animBg="1"/>
      <p:bldP spid="66" grpId="0" animBg="1"/>
      <p:bldP spid="73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Operating </a:t>
            </a:r>
            <a:r>
              <a:rPr lang="en-US" dirty="0"/>
              <a:t>System(RHEL) &amp; EPICS in CCS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ITER selected </a:t>
            </a:r>
            <a:r>
              <a:rPr lang="en-US" sz="1800" b="1" dirty="0" smtClean="0">
                <a:solidFill>
                  <a:srgbClr val="C00000"/>
                </a:solidFill>
              </a:rPr>
              <a:t>Red Hat Enterprise Linux</a:t>
            </a:r>
            <a:r>
              <a:rPr lang="en-US" sz="1800" dirty="0" smtClean="0"/>
              <a:t> for the x86-64 architecture (</a:t>
            </a:r>
            <a:r>
              <a:rPr lang="en-US" sz="1800" dirty="0" smtClean="0">
                <a:solidFill>
                  <a:srgbClr val="C00000"/>
                </a:solidFill>
              </a:rPr>
              <a:t>RHEL x86_64</a:t>
            </a:r>
            <a:r>
              <a:rPr lang="en-US" sz="1800" dirty="0"/>
              <a:t>) &amp; open source control system </a:t>
            </a:r>
            <a:r>
              <a:rPr lang="en-US" sz="1800" dirty="0" smtClean="0"/>
              <a:t>EPICS</a:t>
            </a:r>
          </a:p>
          <a:p>
            <a:pPr lvl="1"/>
            <a:r>
              <a:rPr lang="en-US" sz="1600" dirty="0" smtClean="0"/>
              <a:t>CCS 4.3 -&gt; RHEL 6.3 -&gt;  </a:t>
            </a:r>
            <a:r>
              <a:rPr lang="en-US" sz="1600" dirty="0"/>
              <a:t>EPICS 3.14 , </a:t>
            </a:r>
            <a:r>
              <a:rPr lang="en-US" sz="1600" dirty="0" err="1"/>
              <a:t>asynDriver</a:t>
            </a:r>
            <a:r>
              <a:rPr lang="en-US" sz="1600" dirty="0"/>
              <a:t> </a:t>
            </a:r>
            <a:r>
              <a:rPr lang="en-US" sz="1600" dirty="0" smtClean="0"/>
              <a:t>4.21</a:t>
            </a:r>
          </a:p>
          <a:p>
            <a:pPr lvl="1"/>
            <a:r>
              <a:rPr lang="en-US" sz="1600" dirty="0" smtClean="0"/>
              <a:t>CCS 5.0 -&gt; RHEL </a:t>
            </a:r>
            <a:r>
              <a:rPr lang="en-US" sz="1600" dirty="0"/>
              <a:t>6.5 -&gt; EPICS 3.15 , </a:t>
            </a:r>
            <a:r>
              <a:rPr lang="en-US" sz="1600" dirty="0" err="1"/>
              <a:t>asynDriver</a:t>
            </a:r>
            <a:r>
              <a:rPr lang="en-US" sz="1600" dirty="0"/>
              <a:t> 4.23 </a:t>
            </a:r>
            <a:r>
              <a:rPr lang="en-US" sz="1600" dirty="0" smtClean="0"/>
              <a:t> (Feb 2015)</a:t>
            </a:r>
          </a:p>
          <a:p>
            <a:pPr>
              <a:defRPr/>
            </a:pPr>
            <a:r>
              <a:rPr lang="en-US" sz="1800" dirty="0" smtClean="0"/>
              <a:t>For fast </a:t>
            </a:r>
            <a:r>
              <a:rPr lang="en-US" sz="1800" dirty="0"/>
              <a:t>feedback control </a:t>
            </a:r>
            <a:r>
              <a:rPr lang="en-US" sz="1800" dirty="0" smtClean="0"/>
              <a:t>a </a:t>
            </a:r>
            <a:r>
              <a:rPr lang="en-US" sz="1800" dirty="0"/>
              <a:t>real-time enabled version of RHEL, </a:t>
            </a:r>
            <a:r>
              <a:rPr lang="en-US" sz="1800" b="1" dirty="0">
                <a:solidFill>
                  <a:srgbClr val="C00000"/>
                </a:solidFill>
              </a:rPr>
              <a:t>RHEL MRG-R</a:t>
            </a:r>
            <a:r>
              <a:rPr lang="en-US" sz="1800" dirty="0"/>
              <a:t>, </a:t>
            </a:r>
            <a:r>
              <a:rPr lang="en-US" sz="1800" dirty="0" smtClean="0"/>
              <a:t>is </a:t>
            </a:r>
            <a:r>
              <a:rPr lang="en-US" sz="1800" dirty="0"/>
              <a:t>deployed.</a:t>
            </a:r>
          </a:p>
          <a:p>
            <a:pPr lvl="1">
              <a:defRPr/>
            </a:pPr>
            <a:r>
              <a:rPr lang="en-US" sz="1600" dirty="0"/>
              <a:t>Optimized kernel for real-time applications</a:t>
            </a:r>
          </a:p>
          <a:p>
            <a:pPr lvl="1">
              <a:defRPr/>
            </a:pPr>
            <a:r>
              <a:rPr lang="en-US" sz="1600" dirty="0"/>
              <a:t>More </a:t>
            </a:r>
            <a:r>
              <a:rPr lang="en-US" sz="1600" u="sng" dirty="0"/>
              <a:t>deterministic</a:t>
            </a:r>
            <a:r>
              <a:rPr lang="en-US" sz="1600" dirty="0"/>
              <a:t> latencies / </a:t>
            </a:r>
            <a:r>
              <a:rPr lang="en-US" sz="1600" dirty="0" smtClean="0"/>
              <a:t>reduced jitter</a:t>
            </a:r>
          </a:p>
          <a:p>
            <a:pPr marL="477838" lvl="1" indent="0">
              <a:buNone/>
              <a:defRPr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029"/>
            <a:ext cx="1440159" cy="46864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478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29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Standard Software Support</a:t>
            </a:r>
            <a:br>
              <a:rPr lang="en-US" sz="2800" dirty="0" smtClean="0"/>
            </a:br>
            <a:endParaRPr lang="en-GB" sz="28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001000" cy="4343400"/>
          </a:xfrm>
        </p:spPr>
        <p:txBody>
          <a:bodyPr/>
          <a:lstStyle/>
          <a:p>
            <a:r>
              <a:rPr lang="en-US" sz="1800" dirty="0" smtClean="0"/>
              <a:t>CODAC Core System includes the software for ITER standard I/O boards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Linux driver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EPICS integration </a:t>
            </a:r>
            <a:r>
              <a:rPr lang="en-US" sz="1600" dirty="0" smtClean="0"/>
              <a:t>(EPICS device support)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SDD integration </a:t>
            </a:r>
            <a:r>
              <a:rPr lang="en-US" sz="1600" dirty="0" smtClean="0"/>
              <a:t>(configuration via SDD </a:t>
            </a:r>
            <a:r>
              <a:rPr lang="en-US" sz="1600" smtClean="0"/>
              <a:t>tools)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0538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01000" cy="1368152"/>
          </a:xfrm>
        </p:spPr>
        <p:txBody>
          <a:bodyPr/>
          <a:lstStyle/>
          <a:p>
            <a:r>
              <a:rPr lang="en-US" dirty="0"/>
              <a:t>Self-Description Data</a:t>
            </a:r>
            <a:br>
              <a:rPr lang="en-US" dirty="0"/>
            </a:br>
            <a:r>
              <a:rPr lang="en-US" dirty="0"/>
              <a:t>Definition </a:t>
            </a:r>
            <a:r>
              <a:rPr lang="en-US" dirty="0" smtClean="0"/>
              <a:t>(SDD) Editor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5036" b="5755"/>
          <a:stretch/>
        </p:blipFill>
        <p:spPr bwMode="auto">
          <a:xfrm>
            <a:off x="683568" y="1916832"/>
            <a:ext cx="8001000" cy="4322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4758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device support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Basic EPICS Device </a:t>
            </a:r>
            <a:r>
              <a:rPr lang="en-US" dirty="0" smtClean="0"/>
              <a:t>Driver</a:t>
            </a:r>
            <a:endParaRPr lang="en-US" dirty="0"/>
          </a:p>
          <a:p>
            <a:pPr marL="0" lvl="1"/>
            <a:r>
              <a:rPr lang="en-US" sz="1600" dirty="0" smtClean="0"/>
              <a:t>. </a:t>
            </a:r>
            <a:r>
              <a:rPr lang="en-US" sz="1600" dirty="0">
                <a:solidFill>
                  <a:srgbClr val="C00000"/>
                </a:solidFill>
              </a:rPr>
              <a:t>PXI-6259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multi-function data </a:t>
            </a:r>
            <a:r>
              <a:rPr lang="en-US" sz="1600" dirty="0" smtClean="0">
                <a:solidFill>
                  <a:srgbClr val="C00000"/>
                </a:solidFill>
              </a:rPr>
              <a:t>acquisition.</a:t>
            </a:r>
          </a:p>
          <a:p>
            <a:pPr marL="0" lvl="1"/>
            <a:endParaRPr lang="en-US" sz="1600" dirty="0">
              <a:solidFill>
                <a:srgbClr val="C00000"/>
              </a:solidFill>
            </a:endParaRPr>
          </a:p>
          <a:p>
            <a:r>
              <a:rPr lang="en-US" dirty="0" err="1" smtClean="0"/>
              <a:t>asynDriver</a:t>
            </a:r>
            <a:r>
              <a:rPr lang="en-US" dirty="0" smtClean="0"/>
              <a:t> based Device Driver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PXI-6682 &amp; PXI-6683h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Synchronization and </a:t>
            </a:r>
            <a:r>
              <a:rPr lang="en-US" sz="1600" dirty="0" smtClean="0">
                <a:solidFill>
                  <a:srgbClr val="C00000"/>
                </a:solidFill>
              </a:rPr>
              <a:t>timing.</a:t>
            </a:r>
          </a:p>
          <a:p>
            <a:pPr marL="0" lvl="1"/>
            <a:r>
              <a:rPr lang="en-US" sz="1600" dirty="0">
                <a:solidFill>
                  <a:srgbClr val="C00000"/>
                </a:solidFill>
              </a:rPr>
              <a:t>PXIe-6368</a:t>
            </a:r>
            <a:r>
              <a:rPr lang="en-US" sz="1600" dirty="0"/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High Performance multi-function </a:t>
            </a:r>
            <a:r>
              <a:rPr lang="en-US" sz="1600" dirty="0">
                <a:solidFill>
                  <a:srgbClr val="C00000"/>
                </a:solidFill>
              </a:rPr>
              <a:t>data </a:t>
            </a:r>
            <a:r>
              <a:rPr lang="en-US" sz="1600" dirty="0" smtClean="0">
                <a:solidFill>
                  <a:srgbClr val="C00000"/>
                </a:solidFill>
              </a:rPr>
              <a:t>acquisition.</a:t>
            </a:r>
          </a:p>
          <a:p>
            <a:pPr marL="0" lvl="1"/>
            <a:r>
              <a:rPr lang="en-US" sz="1600" dirty="0">
                <a:solidFill>
                  <a:srgbClr val="C00000"/>
                </a:solidFill>
              </a:rPr>
              <a:t>PXI-6528 : Digital </a:t>
            </a:r>
            <a:r>
              <a:rPr lang="en-US" sz="1600" dirty="0" smtClean="0">
                <a:solidFill>
                  <a:srgbClr val="C00000"/>
                </a:solidFill>
              </a:rPr>
              <a:t>I/O.</a:t>
            </a:r>
            <a:endParaRPr lang="en-US" sz="1600" dirty="0">
              <a:solidFill>
                <a:srgbClr val="C00000"/>
              </a:solidFill>
            </a:endParaRPr>
          </a:p>
          <a:p>
            <a:pPr marL="0" lvl="1"/>
            <a:endParaRPr lang="en-US" sz="1600" dirty="0">
              <a:solidFill>
                <a:srgbClr val="C00000"/>
              </a:solidFill>
            </a:endParaRPr>
          </a:p>
          <a:p>
            <a:r>
              <a:rPr lang="en-US" dirty="0" smtClean="0"/>
              <a:t>Future device Support</a:t>
            </a:r>
          </a:p>
          <a:p>
            <a:pPr marL="0" lvl="1"/>
            <a:r>
              <a:rPr lang="en-GB" sz="1600" dirty="0" err="1" smtClean="0">
                <a:solidFill>
                  <a:srgbClr val="C00000"/>
                </a:solidFill>
              </a:rPr>
              <a:t>FlexRIO</a:t>
            </a:r>
            <a:r>
              <a:rPr lang="en-GB" sz="1600" dirty="0">
                <a:solidFill>
                  <a:srgbClr val="C00000"/>
                </a:solidFill>
              </a:rPr>
              <a:t> boards (</a:t>
            </a:r>
            <a:r>
              <a:rPr lang="en-GB" sz="1600" dirty="0" smtClean="0">
                <a:solidFill>
                  <a:srgbClr val="C00000"/>
                </a:solidFill>
              </a:rPr>
              <a:t>PXIe-7961R/PXIe-7966R ).</a:t>
            </a:r>
          </a:p>
          <a:p>
            <a:pPr marL="0" lvl="1"/>
            <a:r>
              <a:rPr lang="en-US" sz="1600" dirty="0" err="1" smtClean="0">
                <a:solidFill>
                  <a:srgbClr val="C00000"/>
                </a:solidFill>
              </a:rPr>
              <a:t>cRIO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  <a:endParaRPr lang="en-GB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8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001000" cy="914400"/>
          </a:xfrm>
        </p:spPr>
        <p:txBody>
          <a:bodyPr/>
          <a:lstStyle/>
          <a:p>
            <a:r>
              <a:rPr lang="en-US" dirty="0" smtClean="0"/>
              <a:t>PXI 6259 DAQ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2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24" y="3347490"/>
            <a:ext cx="3779181" cy="2758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 6259 DAQ Board</a:t>
            </a:r>
            <a:endParaRPr lang="en-GB" dirty="0"/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755650" y="1844675"/>
            <a:ext cx="51845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AI Channels</a:t>
            </a:r>
            <a:r>
              <a:rPr lang="en-US" sz="2000" dirty="0"/>
              <a:t>  </a:t>
            </a:r>
          </a:p>
          <a:p>
            <a:pPr eaLnBrk="0" hangingPunct="0"/>
            <a:r>
              <a:rPr lang="en-US" sz="2000" dirty="0"/>
              <a:t> Channel :       32 Single-Ended Channels</a:t>
            </a:r>
          </a:p>
          <a:p>
            <a:pPr eaLnBrk="0" hangingPunct="0"/>
            <a:r>
              <a:rPr lang="en-US" sz="2000" dirty="0"/>
              <a:t>                         /16 Differential Channels</a:t>
            </a:r>
          </a:p>
          <a:p>
            <a:pPr eaLnBrk="0" hangingPunct="0"/>
            <a:r>
              <a:rPr lang="en-US" sz="2000" dirty="0"/>
              <a:t> Sample rate : </a:t>
            </a:r>
            <a:r>
              <a:rPr lang="en-US" sz="2000" dirty="0" smtClean="0"/>
              <a:t> 1.25Ms/s single channels</a:t>
            </a:r>
          </a:p>
          <a:p>
            <a:pPr eaLnBrk="0" hangingPunct="0"/>
            <a:r>
              <a:rPr lang="en-US" sz="2000" dirty="0"/>
              <a:t> </a:t>
            </a:r>
            <a:r>
              <a:rPr lang="en-US" sz="2000" dirty="0" smtClean="0"/>
              <a:t>                         1Ms/s multi channels (all)</a:t>
            </a:r>
            <a:endParaRPr lang="en-US" sz="2000" dirty="0"/>
          </a:p>
          <a:p>
            <a:pPr eaLnBrk="0" hangingPunct="0"/>
            <a:r>
              <a:rPr lang="en-US" sz="2000" dirty="0"/>
              <a:t>                </a:t>
            </a:r>
          </a:p>
          <a:p>
            <a:pPr eaLnBrk="0" hangingPunct="0"/>
            <a:r>
              <a:rPr lang="en-US" sz="2000" b="1" dirty="0"/>
              <a:t> AO Channels </a:t>
            </a:r>
            <a:r>
              <a:rPr lang="en-US" sz="2000" dirty="0"/>
              <a:t> </a:t>
            </a:r>
          </a:p>
          <a:p>
            <a:pPr eaLnBrk="0" hangingPunct="0"/>
            <a:r>
              <a:rPr lang="en-US" sz="2000" dirty="0"/>
              <a:t> Channel : 4 </a:t>
            </a:r>
          </a:p>
          <a:p>
            <a:pPr eaLnBrk="0" hangingPunct="0"/>
            <a:r>
              <a:rPr lang="en-US" sz="2000" dirty="0"/>
              <a:t> Update rate :  </a:t>
            </a:r>
            <a:endParaRPr lang="en-US" sz="2000" dirty="0" smtClean="0"/>
          </a:p>
          <a:p>
            <a:pPr lvl="1"/>
            <a:r>
              <a:rPr lang="en-US" sz="2000" dirty="0" smtClean="0"/>
              <a:t>1.25Ms/s </a:t>
            </a:r>
            <a:r>
              <a:rPr lang="en-US" sz="2000" dirty="0"/>
              <a:t>per each </a:t>
            </a:r>
            <a:r>
              <a:rPr lang="en-US" sz="2000" dirty="0" smtClean="0"/>
              <a:t>channel (4 </a:t>
            </a:r>
            <a:r>
              <a:rPr lang="en-US" sz="2000" dirty="0" err="1" smtClean="0"/>
              <a:t>Ch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2.86MS/s (1 </a:t>
            </a:r>
            <a:r>
              <a:rPr lang="en-US" sz="2000" dirty="0" err="1" smtClean="0"/>
              <a:t>Ch</a:t>
            </a:r>
            <a:r>
              <a:rPr lang="en-US" sz="2000" dirty="0" smtClean="0"/>
              <a:t>)</a:t>
            </a:r>
            <a:endParaRPr lang="en-US" sz="2000" dirty="0"/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b="1" dirty="0"/>
              <a:t>Digital I/O</a:t>
            </a:r>
          </a:p>
          <a:p>
            <a:pPr eaLnBrk="0" hangingPunct="0"/>
            <a:r>
              <a:rPr lang="en-US" sz="2000" dirty="0"/>
              <a:t>Bidirectional Channel : </a:t>
            </a:r>
            <a:r>
              <a:rPr lang="en-US" sz="2000" dirty="0" smtClean="0"/>
              <a:t>48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976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08" y="0"/>
            <a:ext cx="8001000" cy="476672"/>
          </a:xfrm>
        </p:spPr>
        <p:txBody>
          <a:bodyPr/>
          <a:lstStyle/>
          <a:p>
            <a:r>
              <a:rPr lang="en-US" dirty="0" smtClean="0"/>
              <a:t>PXI 6259 Board functions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1669" y="610136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Device Information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Software 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DAQ mode Support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ja-JP" sz="2000" dirty="0"/>
              <a:t>Software timed acquisition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ja-JP" sz="2000" dirty="0"/>
              <a:t>Hardware timed acquisition</a:t>
            </a:r>
          </a:p>
          <a:p>
            <a:pPr marL="1306512" lvl="2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ja-JP" sz="2000" dirty="0"/>
              <a:t>Finite sample mode</a:t>
            </a:r>
          </a:p>
          <a:p>
            <a:pPr marL="1306512" lvl="2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ja-JP" sz="2000" dirty="0"/>
              <a:t>Continuous </a:t>
            </a:r>
            <a:r>
              <a:rPr lang="en-US" altLang="ja-JP" sz="2000" dirty="0" smtClean="0"/>
              <a:t>mode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Settings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Sampling rate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Clock Source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Clock divider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Triggering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Set trigger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Software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Hardware (Start, Stop &amp; Pause Trigger)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Pre &amp; Post samples</a:t>
            </a:r>
          </a:p>
        </p:txBody>
      </p:sp>
    </p:spTree>
    <p:extLst>
      <p:ext uri="{BB962C8B-B14F-4D97-AF65-F5344CB8AC3E}">
        <p14:creationId xmlns:p14="http://schemas.microsoft.com/office/powerpoint/2010/main" val="3403859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08" y="0"/>
            <a:ext cx="8001000" cy="476672"/>
          </a:xfrm>
        </p:spPr>
        <p:txBody>
          <a:bodyPr/>
          <a:lstStyle/>
          <a:p>
            <a:r>
              <a:rPr lang="en-US" dirty="0" smtClean="0"/>
              <a:t>PXI 6259 Board functions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1669" y="6101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DIO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Analog Output configuration.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General purpose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routing</a:t>
            </a:r>
          </a:p>
        </p:txBody>
      </p:sp>
    </p:spTree>
    <p:extLst>
      <p:ext uri="{BB962C8B-B14F-4D97-AF65-F5344CB8AC3E}">
        <p14:creationId xmlns:p14="http://schemas.microsoft.com/office/powerpoint/2010/main" val="3665878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028"/>
            <a:ext cx="8001000" cy="445644"/>
          </a:xfrm>
        </p:spPr>
        <p:txBody>
          <a:bodyPr/>
          <a:lstStyle/>
          <a:p>
            <a:r>
              <a:rPr lang="en-US" dirty="0" smtClean="0"/>
              <a:t>PXI 6259 Templates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6385" y="476672"/>
            <a:ext cx="79208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Board </a:t>
            </a:r>
            <a:r>
              <a:rPr lang="en-US" sz="2000" dirty="0"/>
              <a:t>level </a:t>
            </a:r>
            <a:r>
              <a:rPr lang="en-US" sz="2000" dirty="0" smtClean="0"/>
              <a:t> EPICS Template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1400" dirty="0" smtClean="0"/>
              <a:t>EPICS </a:t>
            </a:r>
            <a:r>
              <a:rPr lang="en-US" sz="1400" dirty="0"/>
              <a:t>PV Prefix :- </a:t>
            </a:r>
            <a:r>
              <a:rPr lang="en-US" sz="1400" dirty="0" smtClean="0"/>
              <a:t>$(CBS1</a:t>
            </a:r>
            <a:r>
              <a:rPr lang="en-US" sz="1400" dirty="0"/>
              <a:t>)-$(CBS2)-HWCF:6259-$(BOARDTYPEIDX</a:t>
            </a:r>
            <a:r>
              <a:rPr lang="en-US" sz="1400" dirty="0" smtClean="0"/>
              <a:t>)-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Channel </a:t>
            </a:r>
            <a:r>
              <a:rPr lang="en-US" sz="2000" dirty="0"/>
              <a:t>level EPICS Template</a:t>
            </a:r>
            <a:r>
              <a:rPr lang="en-US" sz="2000" dirty="0" smtClean="0"/>
              <a:t>.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/>
              <a:t>EPICS PV Prefix :- $(CBS1)-$(CBS2)-HWCF:6259-$(BOARDTYPEIDX</a:t>
            </a:r>
            <a:r>
              <a:rPr lang="en-US" sz="1400" dirty="0" smtClean="0"/>
              <a:t>)-AI$(CHIDX)-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2000" dirty="0"/>
          </a:p>
          <a:p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65378"/>
              </p:ext>
            </p:extLst>
          </p:nvPr>
        </p:nvGraphicFramePr>
        <p:xfrm>
          <a:off x="971600" y="1124744"/>
          <a:ext cx="6744072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864096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num_samples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Number of sample to read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sample_rate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sampling rate of AI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BoardStatus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Board</a:t>
                      </a:r>
                      <a:r>
                        <a:rPr lang="en-US" sz="900" baseline="0" dirty="0" smtClean="0"/>
                        <a:t> status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switch_acquisition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ACQ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Start/Stop data acquisition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daq_mode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MODE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Continuous</a:t>
                      </a:r>
                      <a:r>
                        <a:rPr lang="en-US" sz="900" baseline="0" dirty="0" smtClean="0"/>
                        <a:t> or Finite AI acquisition mode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pretrig_samples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PRET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Pre-trigger</a:t>
                      </a:r>
                      <a:r>
                        <a:rPr lang="en-US" sz="900" baseline="0" dirty="0" smtClean="0"/>
                        <a:t> sample for AI acquisition 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posttrig_samples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POST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Post-trigger</a:t>
                      </a:r>
                      <a:r>
                        <a:rPr lang="en-US" sz="900" baseline="0" dirty="0" smtClean="0"/>
                        <a:t> sample for AI acquisition 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ai_conf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CONF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Load/Reset AI</a:t>
                      </a:r>
                      <a:r>
                        <a:rPr lang="en-US" sz="900" baseline="0" dirty="0" smtClean="0"/>
                        <a:t> configuration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65922"/>
              </p:ext>
            </p:extLst>
          </p:nvPr>
        </p:nvGraphicFramePr>
        <p:xfrm>
          <a:off x="1043608" y="5157192"/>
          <a:ext cx="6696744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864096"/>
                <a:gridCol w="1224136"/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samples_read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Analog input of selected channel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channel_type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Channel</a:t>
                      </a:r>
                      <a:r>
                        <a:rPr lang="en-US" sz="900" baseline="0" dirty="0" smtClean="0"/>
                        <a:t> Type (NRSE/RSE/DIFFERENTIAL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79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Introduction</a:t>
            </a:r>
            <a:endParaRPr lang="en-US" altLang="en-US" dirty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Software Architecture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PXI-6259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Timing Board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PXIe-6368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PXI-6528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Conclusion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575" y="44450"/>
            <a:ext cx="121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>
                <a:solidFill>
                  <a:schemeClr val="bg2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9280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001000" cy="914400"/>
          </a:xfrm>
        </p:spPr>
        <p:txBody>
          <a:bodyPr/>
          <a:lstStyle/>
          <a:p>
            <a:r>
              <a:rPr lang="en-US" dirty="0" smtClean="0"/>
              <a:t>Timing Boards </a:t>
            </a:r>
            <a:br>
              <a:rPr lang="en-US" dirty="0" smtClean="0"/>
            </a:br>
            <a:r>
              <a:rPr lang="en-US" dirty="0" smtClean="0"/>
              <a:t>(PXI-6682 &amp; PXI-6683H)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920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Boards Functions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Receive ITER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Synchronization of system time with Board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Generate Future time events, Pulse and Clocks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Front panel connector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PXI backplane 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Synchronized event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Accurate Time-stamping of event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External events (Front panel </a:t>
            </a:r>
          </a:p>
          <a:p>
            <a:pPr lvl="1"/>
            <a:r>
              <a:rPr lang="en-US" sz="2000" dirty="0" smtClean="0"/>
              <a:t>connector &amp; Backplane lines)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Pulse sequence Programming 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the selected terminal.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532309"/>
            <a:ext cx="2476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179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115"/>
            <a:ext cx="8001000" cy="576064"/>
          </a:xfrm>
        </p:spPr>
        <p:txBody>
          <a:bodyPr/>
          <a:lstStyle/>
          <a:p>
            <a:r>
              <a:rPr lang="en-US" dirty="0" smtClean="0"/>
              <a:t>Timing Boards Templates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98072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Board templates are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nisync_clock_route.template</a:t>
            </a:r>
            <a:r>
              <a:rPr lang="en-GB" dirty="0"/>
              <a:t>  -&gt; 6 PVs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nisync_device_info.template</a:t>
            </a:r>
            <a:r>
              <a:rPr lang="en-GB" dirty="0"/>
              <a:t> -&gt; 15PVs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Terminal Templates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nisync_terminal.template</a:t>
            </a:r>
            <a:r>
              <a:rPr lang="en-GB" dirty="0"/>
              <a:t> -&gt; 44 PVs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nisync_timing_program.template</a:t>
            </a:r>
            <a:r>
              <a:rPr lang="en-GB" dirty="0"/>
              <a:t> -&gt; 4PVs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15654"/>
              </p:ext>
            </p:extLst>
          </p:nvPr>
        </p:nvGraphicFramePr>
        <p:xfrm>
          <a:off x="971600" y="1124744"/>
          <a:ext cx="6744072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864096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getTime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BDTM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waveform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Board time in second,</a:t>
                      </a:r>
                      <a:r>
                        <a:rPr lang="en-US" sz="900" baseline="0" dirty="0" smtClean="0"/>
                        <a:t> nanosecond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getTime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HBDTM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stringin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Board time in Human readable format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device</a:t>
                      </a:r>
                      <a:r>
                        <a:rPr lang="en-US" sz="900" baseline="0" dirty="0" err="1" smtClean="0"/>
                        <a:t>Name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DEVNAME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stringin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Get device name 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driverVersion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DRIVER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stringin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Get</a:t>
                      </a:r>
                      <a:r>
                        <a:rPr lang="en-US" sz="900" baseline="0" dirty="0" smtClean="0"/>
                        <a:t> Linux driver version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abortAllFtes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FTEAALL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Aboard all pending FTES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maxScheduledFtes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FTRMAX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Maximum number</a:t>
                      </a:r>
                      <a:r>
                        <a:rPr lang="en-US" sz="900" baseline="0" dirty="0" smtClean="0"/>
                        <a:t> of scheduled </a:t>
                      </a:r>
                      <a:r>
                        <a:rPr lang="en-US" sz="900" baseline="0" dirty="0" err="1" smtClean="0"/>
                        <a:t>Ftes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numPendingFtes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FTENUM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Loingin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number of pending</a:t>
                      </a:r>
                      <a:r>
                        <a:rPr lang="en-US" sz="900" baseline="0" dirty="0" smtClean="0"/>
                        <a:t> FTEs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checkFteLevels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LVL_ERRS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Check FTE level sequence</a:t>
                      </a:r>
                      <a:r>
                        <a:rPr lang="en-US" sz="900" baseline="0" dirty="0" smtClean="0"/>
                        <a:t> error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deviceSerialNumber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SERIAL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loingin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Get device</a:t>
                      </a:r>
                      <a:r>
                        <a:rPr lang="en-US" sz="900" baseline="0" dirty="0" smtClean="0"/>
                        <a:t> serial number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deviceStatus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Get</a:t>
                      </a:r>
                      <a:r>
                        <a:rPr lang="en-US" sz="900" baseline="0" dirty="0" smtClean="0"/>
                        <a:t> device status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syncStatus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SYNC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Get device synchronization status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resetCard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RESET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Reset</a:t>
                      </a:r>
                      <a:r>
                        <a:rPr lang="en-US" sz="900" baseline="0" dirty="0" smtClean="0"/>
                        <a:t> the Device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54690"/>
              </p:ext>
            </p:extLst>
          </p:nvPr>
        </p:nvGraphicFramePr>
        <p:xfrm>
          <a:off x="971600" y="1268760"/>
          <a:ext cx="6744072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864096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clockSource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BKPCMON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Back</a:t>
                      </a:r>
                      <a:r>
                        <a:rPr lang="en-US" sz="900" baseline="0" dirty="0" smtClean="0"/>
                        <a:t>plane clock source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clockSource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BKPSRC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Connect the</a:t>
                      </a:r>
                      <a:r>
                        <a:rPr lang="en-US" sz="900" baseline="0" dirty="0" smtClean="0"/>
                        <a:t> selected source clock to the </a:t>
                      </a:r>
                      <a:r>
                        <a:rPr lang="en-US" sz="900" dirty="0" smtClean="0"/>
                        <a:t>Back</a:t>
                      </a:r>
                      <a:r>
                        <a:rPr lang="en-US" sz="900" baseline="0" dirty="0" smtClean="0"/>
                        <a:t>plane clock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clockSource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CLKOMON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Clock-out clock</a:t>
                      </a:r>
                      <a:r>
                        <a:rPr lang="en-US" sz="900" baseline="0" dirty="0" smtClean="0"/>
                        <a:t> source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clockSource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CLKOSRC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Connect the</a:t>
                      </a:r>
                      <a:r>
                        <a:rPr lang="en-US" sz="900" baseline="0" dirty="0" smtClean="0"/>
                        <a:t> selected source clock to the  to the  Clock-out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clockSource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TMKCMON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Time keeper clock source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clockSource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TMCSRC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Connect the</a:t>
                      </a:r>
                      <a:r>
                        <a:rPr lang="en-US" sz="900" baseline="0" dirty="0" smtClean="0"/>
                        <a:t> selected source clock to the  </a:t>
                      </a:r>
                      <a:r>
                        <a:rPr lang="en-US" sz="900" baseline="0" smtClean="0"/>
                        <a:t>to the </a:t>
                      </a:r>
                      <a:r>
                        <a:rPr lang="en-US" sz="900" smtClean="0"/>
                        <a:t>Time</a:t>
                      </a:r>
                      <a:r>
                        <a:rPr lang="en-US" sz="900" baseline="0" smtClean="0"/>
                        <a:t> </a:t>
                      </a:r>
                      <a:r>
                        <a:rPr lang="en-US" sz="900" baseline="0" dirty="0" smtClean="0"/>
                        <a:t>keeper clock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Device Information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EPICS </a:t>
            </a:r>
            <a:r>
              <a:rPr lang="en-US" sz="1400" dirty="0"/>
              <a:t>PV Prefix :- </a:t>
            </a:r>
            <a:r>
              <a:rPr lang="en-GB" sz="1400" dirty="0"/>
              <a:t>$(CBS1)-$(CBS2)-HWCF:$(SHORTBOARDTYPE)-$(BOARDTYPEIDX)-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486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Clock Routing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EPICS </a:t>
            </a:r>
            <a:r>
              <a:rPr lang="en-US" sz="1400" dirty="0"/>
              <a:t>PV Prefix :- </a:t>
            </a:r>
            <a:r>
              <a:rPr lang="en-GB" sz="1400" dirty="0"/>
              <a:t>$(CBS1)-$(CBS2)-HWCF:$(SHORTBOARDTYPE)-$(</a:t>
            </a:r>
            <a:r>
              <a:rPr lang="en-GB" sz="1400" dirty="0" smtClean="0"/>
              <a:t>BOARDTYPEIDX)-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784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115"/>
            <a:ext cx="8001000" cy="576064"/>
          </a:xfrm>
        </p:spPr>
        <p:txBody>
          <a:bodyPr/>
          <a:lstStyle/>
          <a:p>
            <a:r>
              <a:rPr lang="en-US" dirty="0" smtClean="0"/>
              <a:t>Timing Boards Templates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Device Terminals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EPICS </a:t>
            </a:r>
            <a:r>
              <a:rPr lang="en-US" sz="1400" dirty="0"/>
              <a:t>PV Prefix :- </a:t>
            </a:r>
            <a:r>
              <a:rPr lang="en-GB" sz="1400" dirty="0"/>
              <a:t>$(CBS1)-$(CBS2)-HWCF:$(SHORTBOARDTYPE)-$(</a:t>
            </a:r>
            <a:r>
              <a:rPr lang="en-GB" sz="1400" dirty="0" smtClean="0"/>
              <a:t>BOARDTYPEIDX)T$(CHIDX)-</a:t>
            </a:r>
            <a:endParaRPr lang="en-US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37836"/>
              </p:ext>
            </p:extLst>
          </p:nvPr>
        </p:nvGraphicFramePr>
        <p:xfrm>
          <a:off x="683568" y="1556792"/>
          <a:ext cx="674407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936104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fteEnable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Enable</a:t>
                      </a:r>
                      <a:r>
                        <a:rPr lang="en-US" sz="900" baseline="0" dirty="0" smtClean="0"/>
                        <a:t> or disable future time event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fteStatus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future time event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fteTimeSec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FTE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fteTimeNsec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FTE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fteLevel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level of future time event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fteGenerate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FTE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with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fteAbort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FTEA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Abort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FTE for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9816" y="1071900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Future Time Event Records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4467" y="1085154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Timestamp  Records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71817"/>
              </p:ext>
            </p:extLst>
          </p:nvPr>
        </p:nvGraphicFramePr>
        <p:xfrm>
          <a:off x="734467" y="1556792"/>
          <a:ext cx="6744072" cy="302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/>
                <a:gridCol w="792088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timestampControlEdge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TSCG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detection edge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timestampControlDecCount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TSDC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Sets the decimation count for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timestampControlEnable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Enable or Disable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timestampRead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waveform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read with 3 element waveform (second, </a:t>
                      </a:r>
                      <a:r>
                        <a:rPr lang="en-US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-second, edge)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timestampStatusEnable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TSM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</a:t>
                      </a:r>
                      <a:r>
                        <a:rPr lang="en-US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timestampStatusEdge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TSMG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mbbi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detection edge for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timestampStatusDecCount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TSMDC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longin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decimation count for timestamps 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9816" y="1048707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Pulse Generation Records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17782"/>
              </p:ext>
            </p:extLst>
          </p:nvPr>
        </p:nvGraphicFramePr>
        <p:xfrm>
          <a:off x="734467" y="1628800"/>
          <a:ext cx="674407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936104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PLUSEE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Enable</a:t>
                      </a:r>
                      <a:r>
                        <a:rPr lang="en-US" sz="900" baseline="0" dirty="0" smtClean="0"/>
                        <a:t> or disable pulse generation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PLUSEM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pulse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pulseTimeSec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pulse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pulseTimeNsec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pulse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pulseWidth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PULSEW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ao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pulse</a:t>
                      </a:r>
                      <a:r>
                        <a:rPr lang="en-US" sz="900" baseline="0" dirty="0" smtClean="0"/>
                        <a:t> width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pulseInvert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PULSEI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pulse</a:t>
                      </a:r>
                      <a:r>
                        <a:rPr lang="en-US" sz="900" baseline="0" dirty="0" smtClean="0"/>
                        <a:t> inversion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pulseGenerate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PULSE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with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1096614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Clock Generation Records</a:t>
            </a:r>
            <a:endParaRPr lang="en-US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77009"/>
              </p:ext>
            </p:extLst>
          </p:nvPr>
        </p:nvGraphicFramePr>
        <p:xfrm>
          <a:off x="683568" y="1556792"/>
          <a:ext cx="6744072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936104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CLOCKE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Enable</a:t>
                      </a:r>
                      <a:r>
                        <a:rPr lang="en-US" sz="900" baseline="0" dirty="0" smtClean="0"/>
                        <a:t> or disable clock generation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CLOCKM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clock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clockStartSec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start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clockStartNsec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start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clockEndSec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CLOCKES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end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clockEndNsec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end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clockPeriod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CLOCKP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Clock period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clockDuty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Clock duty cycle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clockGenerate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clock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with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07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115"/>
            <a:ext cx="8001000" cy="576064"/>
          </a:xfrm>
        </p:spPr>
        <p:txBody>
          <a:bodyPr/>
          <a:lstStyle/>
          <a:p>
            <a:r>
              <a:rPr lang="en-US" dirty="0" smtClean="0"/>
              <a:t>Timing Boards Templates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Device Terminals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EPICS </a:t>
            </a:r>
            <a:r>
              <a:rPr lang="en-US" sz="1400" dirty="0"/>
              <a:t>PV Prefix :- </a:t>
            </a:r>
            <a:r>
              <a:rPr lang="en-GB" sz="1400" dirty="0"/>
              <a:t>$(CBS1)-$(CBS2)-HWCF:$(SHORTBOARDTYPE)-$(</a:t>
            </a:r>
            <a:r>
              <a:rPr lang="en-GB" sz="1400" dirty="0" smtClean="0"/>
              <a:t>BOARDTYPEIDX)T$(CHIDX)-</a:t>
            </a:r>
            <a:endParaRPr lang="en-US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59717"/>
              </p:ext>
            </p:extLst>
          </p:nvPr>
        </p:nvGraphicFramePr>
        <p:xfrm>
          <a:off x="683568" y="1556792"/>
          <a:ext cx="674407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936104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fteEnable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Enable</a:t>
                      </a:r>
                      <a:r>
                        <a:rPr lang="en-US" sz="900" baseline="0" dirty="0" smtClean="0"/>
                        <a:t> or disable future time event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fteStatus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future time event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fteTimeSec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FTE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fteTimeNsec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FTE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fteLevel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FTEL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level of future time event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fteGenerate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FTE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with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fteAbort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FTEA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Abort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FTE for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9816" y="1071900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Future Time Event Records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4467" y="1085154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Timestamp  Records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22192"/>
              </p:ext>
            </p:extLst>
          </p:nvPr>
        </p:nvGraphicFramePr>
        <p:xfrm>
          <a:off x="734467" y="1556792"/>
          <a:ext cx="6744072" cy="302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/>
                <a:gridCol w="792088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timestampControlEdge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TSCG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detection edge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timestampControlDecCount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TSDC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Sets the decimation count for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timestampControlEnable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Enable or Disable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timestampRead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waveform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read with 3 element waveform (second, </a:t>
                      </a:r>
                      <a:r>
                        <a:rPr lang="en-US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-second, edge)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timestampStatusEnable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TSM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</a:t>
                      </a:r>
                      <a:r>
                        <a:rPr lang="en-US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timestampStatusEdge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TSMG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mbbi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detection edge for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timestamping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timestampStatusDecCount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TSMDC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longin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decimation count for timestamps 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9816" y="1048707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Pulse Generation Records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81194"/>
              </p:ext>
            </p:extLst>
          </p:nvPr>
        </p:nvGraphicFramePr>
        <p:xfrm>
          <a:off x="734467" y="1628800"/>
          <a:ext cx="674407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936104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PLUSEE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Enable</a:t>
                      </a:r>
                      <a:r>
                        <a:rPr lang="en-US" sz="900" baseline="0" dirty="0" smtClean="0"/>
                        <a:t> or disable pulse generation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PLUSEM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pulse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pulseTimeSec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pulse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pulseTimeNsec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pulse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pulseWidth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PULSEW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ao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pulse</a:t>
                      </a:r>
                      <a:r>
                        <a:rPr lang="en-US" sz="900" baseline="0" dirty="0" smtClean="0"/>
                        <a:t> width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pulseInvert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PULSEI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pulse</a:t>
                      </a:r>
                      <a:r>
                        <a:rPr lang="en-US" sz="900" baseline="0" dirty="0" smtClean="0"/>
                        <a:t> inversion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pulseGenerate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PULSE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with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1096614"/>
            <a:ext cx="4392488" cy="31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Clock Generation Records</a:t>
            </a:r>
            <a:endParaRPr lang="en-US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34773"/>
              </p:ext>
            </p:extLst>
          </p:nvPr>
        </p:nvGraphicFramePr>
        <p:xfrm>
          <a:off x="683568" y="1556792"/>
          <a:ext cx="6744072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936104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clockEnable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CLOCKE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Enable</a:t>
                      </a:r>
                      <a:r>
                        <a:rPr lang="en-US" sz="900" baseline="0" dirty="0" smtClean="0"/>
                        <a:t> or disable clock generation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clockStatus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CLOCKM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whether clock is enabled</a:t>
                      </a:r>
                      <a:endParaRPr lang="en-GB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clockStartSec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start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clockStartNsec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CLOCKSN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start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clockEndSec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CLOCKES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end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clockEndNsec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CLOCKEN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longout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second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of the clock end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clockPeriod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CLOCKP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Clock period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clockDuty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CLOCKD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Clock duty cycle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clockGenerate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clock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with configured time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9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741"/>
            <a:ext cx="8001000" cy="504056"/>
          </a:xfrm>
        </p:spPr>
        <p:txBody>
          <a:bodyPr/>
          <a:lstStyle/>
          <a:p>
            <a:r>
              <a:rPr lang="en-US" dirty="0" smtClean="0"/>
              <a:t>EPICS </a:t>
            </a:r>
            <a:r>
              <a:rPr lang="en-US" dirty="0"/>
              <a:t>interface for pulse </a:t>
            </a:r>
            <a:r>
              <a:rPr lang="en-US" dirty="0" smtClean="0"/>
              <a:t>time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248472" cy="57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7704" y="556860"/>
            <a:ext cx="43867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One timing is defined by the following PVs</a:t>
            </a:r>
            <a:r>
              <a:rPr lang="en-GB" sz="1600" dirty="0" smtClean="0"/>
              <a:t>:</a:t>
            </a:r>
          </a:p>
          <a:p>
            <a:endParaRPr lang="en-GB" sz="1600" dirty="0"/>
          </a:p>
          <a:p>
            <a:pPr lvl="0"/>
            <a:r>
              <a:rPr lang="en-GB" sz="1600" dirty="0"/>
              <a:t>Control of the time </a:t>
            </a:r>
            <a:r>
              <a:rPr lang="en-GB" sz="1600" dirty="0">
                <a:solidFill>
                  <a:srgbClr val="0070C0"/>
                </a:solidFill>
              </a:rPr>
              <a:t>origin</a:t>
            </a:r>
            <a:r>
              <a:rPr lang="en-GB" sz="1600" dirty="0"/>
              <a:t> (suffix: “</a:t>
            </a:r>
            <a:r>
              <a:rPr lang="en-GB" sz="1600" b="1" dirty="0"/>
              <a:t>-O</a:t>
            </a:r>
            <a:r>
              <a:rPr lang="en-GB" sz="1600" dirty="0"/>
              <a:t>”), expressed as a double and representing </a:t>
            </a:r>
            <a:r>
              <a:rPr lang="en-GB" sz="1600" dirty="0" smtClean="0"/>
              <a:t>an </a:t>
            </a:r>
            <a:r>
              <a:rPr lang="en-GB" sz="1600" dirty="0"/>
              <a:t>absolute time in </a:t>
            </a:r>
            <a:r>
              <a:rPr lang="en-GB" sz="1600" dirty="0" smtClean="0"/>
              <a:t>seconds. 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Control of the time offset from the origin , called </a:t>
            </a:r>
            <a:r>
              <a:rPr lang="en-GB" sz="1600" dirty="0">
                <a:solidFill>
                  <a:srgbClr val="0070C0"/>
                </a:solidFill>
              </a:rPr>
              <a:t>delay</a:t>
            </a:r>
            <a:r>
              <a:rPr lang="en-GB" sz="1600" dirty="0"/>
              <a:t> (suffix: “</a:t>
            </a:r>
            <a:r>
              <a:rPr lang="en-GB" sz="1600" b="1" dirty="0"/>
              <a:t>-D</a:t>
            </a:r>
            <a:r>
              <a:rPr lang="en-GB" sz="1600" dirty="0"/>
              <a:t>”), expressed as a double and representing a time in seconds with the resolution of a </a:t>
            </a:r>
            <a:r>
              <a:rPr lang="en-GB" sz="1600" dirty="0" err="1"/>
              <a:t>nano</a:t>
            </a:r>
            <a:r>
              <a:rPr lang="en-GB" sz="1600" dirty="0"/>
              <a:t>-second and with an absolute limit of one day. 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1600" dirty="0" smtClean="0"/>
              <a:t>Control of the terminal line </a:t>
            </a:r>
            <a:r>
              <a:rPr lang="en-GB" sz="1600" dirty="0" smtClean="0">
                <a:solidFill>
                  <a:srgbClr val="0070C0"/>
                </a:solidFill>
              </a:rPr>
              <a:t>level</a:t>
            </a:r>
            <a:r>
              <a:rPr lang="en-GB" sz="1600" dirty="0" smtClean="0"/>
              <a:t> (</a:t>
            </a:r>
            <a:r>
              <a:rPr lang="en-GB" sz="1600" dirty="0"/>
              <a:t>suffix: </a:t>
            </a:r>
            <a:r>
              <a:rPr lang="en-GB" sz="1600" dirty="0" smtClean="0"/>
              <a:t>“</a:t>
            </a:r>
            <a:r>
              <a:rPr lang="en-GB" sz="1600" b="1" dirty="0" smtClean="0"/>
              <a:t>-L</a:t>
            </a:r>
            <a:r>
              <a:rPr lang="en-GB" sz="1600" dirty="0" smtClean="0"/>
              <a:t>”) to High or Low.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An </a:t>
            </a:r>
            <a:r>
              <a:rPr lang="en-GB" sz="1600" dirty="0">
                <a:solidFill>
                  <a:srgbClr val="0070C0"/>
                </a:solidFill>
              </a:rPr>
              <a:t>enable/disable</a:t>
            </a:r>
            <a:r>
              <a:rPr lang="en-GB" sz="1600" dirty="0"/>
              <a:t> flag (suffix: “</a:t>
            </a:r>
            <a:r>
              <a:rPr lang="en-GB" sz="1600" b="1" dirty="0"/>
              <a:t>-E</a:t>
            </a:r>
            <a:r>
              <a:rPr lang="en-GB" sz="1600" dirty="0"/>
              <a:t>”) for adding/removing the timing to the list of FTEs.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27397"/>
            <a:ext cx="2295789" cy="726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88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001000" cy="914400"/>
          </a:xfrm>
        </p:spPr>
        <p:txBody>
          <a:bodyPr/>
          <a:lstStyle/>
          <a:p>
            <a:r>
              <a:rPr lang="en-US" dirty="0" smtClean="0"/>
              <a:t>PXIe-6368 DAQ Board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89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PXIe-6368 DAQ Board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412777"/>
            <a:ext cx="7521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16 simultaneous analog inputs at 2MS/s/</a:t>
            </a:r>
            <a:r>
              <a:rPr lang="en-US" sz="2000" dirty="0" err="1" smtClean="0"/>
              <a:t>ch</a:t>
            </a:r>
            <a:r>
              <a:rPr lang="en-US" sz="2000" dirty="0" smtClean="0"/>
              <a:t> , 32MS/s total AI throughput (16 bit resolution)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Four analog outputs, 3.33 MS/s (16 bit resolution)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48 digital I/O lines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32 hardware-timed up to 10MHz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16 PFI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Four 32 bit counters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Analog and digital triggering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69" y="3356992"/>
            <a:ext cx="3744871" cy="2733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861048"/>
            <a:ext cx="3544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Acquisition mode.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Finite sample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Reference </a:t>
            </a:r>
            <a:r>
              <a:rPr lang="en-US" sz="2000" dirty="0" smtClean="0"/>
              <a:t>triggered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814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31" y="0"/>
            <a:ext cx="8001000" cy="476672"/>
          </a:xfrm>
        </p:spPr>
        <p:txBody>
          <a:bodyPr/>
          <a:lstStyle/>
          <a:p>
            <a:r>
              <a:rPr lang="en-US" dirty="0" smtClean="0"/>
              <a:t>PXIe-6368 DAQ Board Function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6206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the Functions for PXI-6259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Retriggerable</a:t>
            </a:r>
            <a:r>
              <a:rPr lang="en-US" sz="2000" dirty="0" smtClean="0"/>
              <a:t> acquisition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Board level and Channel level EPICS Template.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waveform and </a:t>
            </a:r>
            <a:r>
              <a:rPr lang="en-US" sz="2000" dirty="0" err="1" smtClean="0"/>
              <a:t>ai</a:t>
            </a:r>
            <a:r>
              <a:rPr lang="en-US" sz="2000" dirty="0" smtClean="0"/>
              <a:t> record support for Analog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DIO configuration with EPICS PVs.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Analog Output configuration with EPICS PVs.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68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028"/>
            <a:ext cx="8001000" cy="445644"/>
          </a:xfrm>
        </p:spPr>
        <p:txBody>
          <a:bodyPr/>
          <a:lstStyle/>
          <a:p>
            <a:r>
              <a:rPr lang="en-US" dirty="0" err="1" smtClean="0"/>
              <a:t>PXIe</a:t>
            </a:r>
            <a:r>
              <a:rPr lang="en-US" dirty="0" smtClean="0"/>
              <a:t> 6368 Templates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6385" y="476672"/>
            <a:ext cx="79208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Board </a:t>
            </a:r>
            <a:r>
              <a:rPr lang="en-US" sz="2000" dirty="0"/>
              <a:t>level </a:t>
            </a:r>
            <a:r>
              <a:rPr lang="en-US" sz="2000" dirty="0" smtClean="0"/>
              <a:t> EPICS Template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1400" dirty="0" smtClean="0"/>
              <a:t>EPICS </a:t>
            </a:r>
            <a:r>
              <a:rPr lang="en-US" sz="1400" dirty="0"/>
              <a:t>PV Prefix :- </a:t>
            </a:r>
            <a:r>
              <a:rPr lang="en-US" sz="1400" dirty="0" smtClean="0"/>
              <a:t>$(CBS1</a:t>
            </a:r>
            <a:r>
              <a:rPr lang="en-US" sz="1400" dirty="0"/>
              <a:t>)-$(CBS2)-</a:t>
            </a:r>
            <a:r>
              <a:rPr lang="en-US" sz="1400" dirty="0" smtClean="0"/>
              <a:t>HWCF:6368-</a:t>
            </a:r>
            <a:r>
              <a:rPr lang="en-US" sz="1400" dirty="0"/>
              <a:t>$(BOARDTYPEIDX</a:t>
            </a:r>
            <a:r>
              <a:rPr lang="en-US" sz="1400" dirty="0" smtClean="0"/>
              <a:t>)-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Channel </a:t>
            </a:r>
            <a:r>
              <a:rPr lang="en-US" sz="2000" dirty="0"/>
              <a:t>level EPICS Template</a:t>
            </a:r>
            <a:r>
              <a:rPr lang="en-US" sz="2000" dirty="0" smtClean="0"/>
              <a:t>.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400" dirty="0"/>
              <a:t>EPICS PV Prefix :- $(CBS1)-$(CBS2)-</a:t>
            </a:r>
            <a:r>
              <a:rPr lang="en-US" sz="1400" dirty="0" smtClean="0"/>
              <a:t>HWCF:6368-</a:t>
            </a:r>
            <a:r>
              <a:rPr lang="en-US" sz="1400" dirty="0"/>
              <a:t>$(BOARDTYPEIDX</a:t>
            </a:r>
            <a:r>
              <a:rPr lang="en-US" sz="1400" dirty="0" smtClean="0"/>
              <a:t>)-AI$(CHIDX)-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2000" dirty="0"/>
          </a:p>
          <a:p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59389"/>
              </p:ext>
            </p:extLst>
          </p:nvPr>
        </p:nvGraphicFramePr>
        <p:xfrm>
          <a:off x="971600" y="1124744"/>
          <a:ext cx="674407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864096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change_ai_mode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CHAIMO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Change</a:t>
                      </a:r>
                      <a:r>
                        <a:rPr lang="en-US" sz="900" baseline="0" dirty="0" smtClean="0"/>
                        <a:t> the AI acquisition mode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reset_load_ai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LDAICF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Load/Reset</a:t>
                      </a:r>
                      <a:r>
                        <a:rPr lang="en-US" sz="900" baseline="0" dirty="0" smtClean="0"/>
                        <a:t> AI configuration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no_of_samples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AISMPL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Number of AI sample to be acquire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pulse_ai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AIPU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mbbo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Generate</a:t>
                      </a:r>
                      <a:r>
                        <a:rPr lang="en-US" sz="900" baseline="0" dirty="0" smtClean="0"/>
                        <a:t> Software pulse for AI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sampling_rate_ai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AISR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AI sampling rate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start_stop_ai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AISTSP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Start/Stop Analog acquisition 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timebase_ai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AITB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</a:t>
                      </a:r>
                      <a:r>
                        <a:rPr lang="en-US" sz="900" baseline="0" dirty="0" smtClean="0"/>
                        <a:t> AI </a:t>
                      </a:r>
                      <a:r>
                        <a:rPr lang="en-US" sz="900" baseline="0" dirty="0" err="1" smtClean="0"/>
                        <a:t>timebase</a:t>
                      </a:r>
                      <a:r>
                        <a:rPr lang="en-US" sz="900" baseline="0" dirty="0" smtClean="0"/>
                        <a:t>  source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50509"/>
              </p:ext>
            </p:extLst>
          </p:nvPr>
        </p:nvGraphicFramePr>
        <p:xfrm>
          <a:off x="1043608" y="5157192"/>
          <a:ext cx="669674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/>
                <a:gridCol w="1008112"/>
                <a:gridCol w="1224136"/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Read_ai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AIW$(CHIDX)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waveform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GB" sz="900" baseline="0" dirty="0" smtClean="0"/>
                        <a:t>AI samples of channel $(CHIDX)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69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ITER CODAC (Control, Data Access and Communication)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8001000" cy="398065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Ensure all ITER Plant Systems Instrumentation &amp; Control are designed, implemented and integrated such that ITER can be operated as a fully </a:t>
            </a:r>
            <a:r>
              <a:rPr lang="en-US" b="1" u="sng" dirty="0">
                <a:latin typeface="Arial" charset="0"/>
              </a:rPr>
              <a:t>integrated</a:t>
            </a:r>
            <a:r>
              <a:rPr lang="en-US" dirty="0">
                <a:latin typeface="Arial" charset="0"/>
              </a:rPr>
              <a:t> and </a:t>
            </a:r>
            <a:r>
              <a:rPr lang="en-US" u="sng" dirty="0">
                <a:latin typeface="Arial" charset="0"/>
              </a:rPr>
              <a:t>automated</a:t>
            </a:r>
            <a:r>
              <a:rPr lang="en-US" dirty="0">
                <a:latin typeface="Arial" charset="0"/>
              </a:rPr>
              <a:t> system</a:t>
            </a:r>
            <a:r>
              <a:rPr lang="en-US" dirty="0" smtClean="0">
                <a:latin typeface="Arial" charset="0"/>
              </a:rPr>
              <a:t>.</a:t>
            </a:r>
          </a:p>
          <a:p>
            <a:r>
              <a:rPr lang="en-US" dirty="0" smtClean="0">
                <a:latin typeface="Arial" charset="0"/>
              </a:rPr>
              <a:t>Higher reliability and availability.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2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001000" cy="914400"/>
          </a:xfrm>
        </p:spPr>
        <p:txBody>
          <a:bodyPr/>
          <a:lstStyle/>
          <a:p>
            <a:r>
              <a:rPr lang="en-US" dirty="0" smtClean="0"/>
              <a:t>PXI-6528 DIO Board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2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00" y="10295"/>
            <a:ext cx="8001000" cy="466377"/>
          </a:xfrm>
        </p:spPr>
        <p:txBody>
          <a:bodyPr/>
          <a:lstStyle/>
          <a:p>
            <a:r>
              <a:rPr lang="en-US" dirty="0" smtClean="0"/>
              <a:t>PXI-6528 DIO Board Functions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1560" y="764704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Read </a:t>
            </a:r>
            <a:r>
              <a:rPr lang="en-US" sz="2000" dirty="0"/>
              <a:t>Device 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Bit and Byte write/read on hardware port  (3 input and 3 output ports)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routine.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Watchdog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Level change on watchdog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Level change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Input port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Output port Power up state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15842" y="3428999"/>
            <a:ext cx="2808684" cy="5048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driver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99592" y="2528614"/>
            <a:ext cx="2808684" cy="57663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interface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99592" y="1699840"/>
            <a:ext cx="2808684" cy="505023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client / </a:t>
            </a:r>
            <a:r>
              <a:rPr lang="en-GB" altLang="en-US" sz="2400" dirty="0" err="1" smtClean="0">
                <a:latin typeface="Arial Narrow" pitchFamily="34" charset="0"/>
              </a:rPr>
              <a:t>asynUser</a:t>
            </a:r>
            <a:endParaRPr lang="en-GB" altLang="en-US" sz="2400" dirty="0">
              <a:latin typeface="Arial Narrow" pitchFamily="34" charset="0"/>
            </a:endParaRPr>
          </a:p>
        </p:txBody>
      </p:sp>
      <p:cxnSp>
        <p:nvCxnSpPr>
          <p:cNvPr id="7" name="AutoShape 16"/>
          <p:cNvCxnSpPr>
            <a:cxnSpLocks noChangeShapeType="1"/>
            <a:stCxn id="5" idx="2"/>
            <a:endCxn id="4" idx="0"/>
          </p:cNvCxnSpPr>
          <p:nvPr/>
        </p:nvCxnSpPr>
        <p:spPr bwMode="auto">
          <a:xfrm>
            <a:off x="2303934" y="3105248"/>
            <a:ext cx="16250" cy="3237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7"/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2303934" y="2204863"/>
            <a:ext cx="0" cy="3237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074589" y="1703884"/>
            <a:ext cx="1153595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altLang="en-US" sz="2400" dirty="0" smtClean="0">
                <a:latin typeface="Arial Narrow" pitchFamily="34" charset="0"/>
              </a:rPr>
              <a:t>Byte</a:t>
            </a:r>
            <a:endParaRPr lang="en-GB" altLang="en-US" sz="2400" dirty="0">
              <a:latin typeface="Arial Narrow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68219" y="3359393"/>
            <a:ext cx="2376488" cy="5732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bus controller (port)</a:t>
            </a:r>
          </a:p>
        </p:txBody>
      </p:sp>
      <p:cxnSp>
        <p:nvCxnSpPr>
          <p:cNvPr id="23" name="AutoShape 6"/>
          <p:cNvCxnSpPr>
            <a:cxnSpLocks noChangeShapeType="1"/>
            <a:stCxn id="22" idx="0"/>
            <a:endCxn id="21" idx="2"/>
          </p:cNvCxnSpPr>
          <p:nvPr/>
        </p:nvCxnSpPr>
        <p:spPr bwMode="auto">
          <a:xfrm rot="16200000" flipV="1">
            <a:off x="5477790" y="2380720"/>
            <a:ext cx="1152271" cy="80507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653213" y="1703884"/>
            <a:ext cx="1159148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altLang="en-US" sz="2400" dirty="0" smtClean="0">
                <a:latin typeface="Arial Narrow" pitchFamily="34" charset="0"/>
              </a:rPr>
              <a:t>Bit</a:t>
            </a:r>
            <a:endParaRPr lang="en-GB" altLang="en-US" sz="2400" dirty="0">
              <a:latin typeface="Arial Narrow" pitchFamily="34" charset="0"/>
            </a:endParaRPr>
          </a:p>
        </p:txBody>
      </p:sp>
      <p:cxnSp>
        <p:nvCxnSpPr>
          <p:cNvPr id="25" name="AutoShape 15"/>
          <p:cNvCxnSpPr>
            <a:cxnSpLocks noChangeShapeType="1"/>
            <a:endCxn id="22" idx="1"/>
          </p:cNvCxnSpPr>
          <p:nvPr/>
        </p:nvCxnSpPr>
        <p:spPr bwMode="auto">
          <a:xfrm>
            <a:off x="3724526" y="3645998"/>
            <a:ext cx="154369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0"/>
          <p:cNvCxnSpPr>
            <a:cxnSpLocks noChangeShapeType="1"/>
            <a:endCxn id="21" idx="1"/>
          </p:cNvCxnSpPr>
          <p:nvPr/>
        </p:nvCxnSpPr>
        <p:spPr bwMode="auto">
          <a:xfrm flipV="1">
            <a:off x="3706164" y="1955503"/>
            <a:ext cx="1368425" cy="79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0"/>
          <p:cNvCxnSpPr>
            <a:cxnSpLocks noChangeShapeType="1"/>
          </p:cNvCxnSpPr>
          <p:nvPr/>
        </p:nvCxnSpPr>
        <p:spPr bwMode="auto">
          <a:xfrm flipH="1">
            <a:off x="6259714" y="1956297"/>
            <a:ext cx="39349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lbow Connector 9"/>
          <p:cNvCxnSpPr/>
          <p:nvPr/>
        </p:nvCxnSpPr>
        <p:spPr bwMode="auto">
          <a:xfrm rot="16200000" flipH="1">
            <a:off x="5753864" y="2330712"/>
            <a:ext cx="1142962" cy="914400"/>
          </a:xfrm>
          <a:prstGeom prst="bentConnector3">
            <a:avLst>
              <a:gd name="adj1" fmla="val 33396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75902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028"/>
            <a:ext cx="8001000" cy="445644"/>
          </a:xfrm>
        </p:spPr>
        <p:txBody>
          <a:bodyPr/>
          <a:lstStyle/>
          <a:p>
            <a:r>
              <a:rPr lang="en-US" dirty="0" smtClean="0"/>
              <a:t>PXI-6528 Templates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30560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1400" dirty="0" smtClean="0"/>
              <a:t>EPICS </a:t>
            </a:r>
            <a:r>
              <a:rPr lang="en-US" sz="1400" dirty="0"/>
              <a:t>PV Prefix :- </a:t>
            </a:r>
            <a:r>
              <a:rPr lang="en-US" sz="1400" dirty="0" smtClean="0"/>
              <a:t>$(CBS1</a:t>
            </a:r>
            <a:r>
              <a:rPr lang="en-US" sz="1400" dirty="0"/>
              <a:t>)-$(CBS2)-</a:t>
            </a:r>
            <a:r>
              <a:rPr lang="en-US" sz="1400" dirty="0" smtClean="0"/>
              <a:t>HWCF:6528-</a:t>
            </a:r>
            <a:r>
              <a:rPr lang="en-US" sz="1400" dirty="0"/>
              <a:t>$(BOARDTYPEIDX</a:t>
            </a:r>
            <a:r>
              <a:rPr lang="en-US" sz="1400" dirty="0" smtClean="0"/>
              <a:t>)-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46363"/>
              </p:ext>
            </p:extLst>
          </p:nvPr>
        </p:nvGraphicFramePr>
        <p:xfrm>
          <a:off x="899592" y="1412776"/>
          <a:ext cx="6744072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864096"/>
                <a:gridCol w="122413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PV Suffix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Record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noboard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Give board</a:t>
                      </a:r>
                      <a:r>
                        <a:rPr lang="en-US" sz="900" baseline="0" dirty="0" smtClean="0"/>
                        <a:t> presence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setfilterinterval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FILTINT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Configure</a:t>
                      </a:r>
                      <a:r>
                        <a:rPr lang="en-US" sz="900" baseline="0" dirty="0" smtClean="0"/>
                        <a:t> the internal filter interval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setrtsiinput</a:t>
                      </a:r>
                      <a:r>
                        <a:rPr lang="en-US" sz="900" baseline="0" dirty="0" err="1" smtClean="0"/>
                        <a:t>route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RTSIINPROUT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Select</a:t>
                      </a:r>
                      <a:r>
                        <a:rPr lang="en-US" sz="900" baseline="0" dirty="0" smtClean="0"/>
                        <a:t> the RTSI input port lines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setrtsioutput</a:t>
                      </a:r>
                      <a:r>
                        <a:rPr lang="en-US" sz="900" baseline="0" dirty="0" err="1" smtClean="0"/>
                        <a:t>route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RTSIOUTROUT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Select</a:t>
                      </a:r>
                      <a:r>
                        <a:rPr lang="en-US" sz="900" baseline="0" dirty="0" smtClean="0"/>
                        <a:t> the RTSI Output port lines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setrtsiwatchdogtrigger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RTSIWDGTRIG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Configure</a:t>
                      </a:r>
                      <a:r>
                        <a:rPr lang="en-US" sz="900" baseline="0" dirty="0" smtClean="0"/>
                        <a:t> an RTSI line to act as a hardware trigger for the watchdog timer.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setwatchdogtimeout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WDGTOUT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ao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watchdog timeout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setportpowerup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POWERP3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port3</a:t>
                      </a:r>
                      <a:r>
                        <a:rPr lang="en-US" sz="900" baseline="0" dirty="0" smtClean="0"/>
                        <a:t> power up state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setportpowerup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POWERP4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port4</a:t>
                      </a:r>
                      <a:r>
                        <a:rPr lang="en-US" sz="900" baseline="0" dirty="0" smtClean="0"/>
                        <a:t> power up state</a:t>
                      </a:r>
                      <a:endParaRPr lang="en-GB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setportpowerup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POWERP5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longout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Set port5</a:t>
                      </a:r>
                      <a:r>
                        <a:rPr lang="en-US" sz="900" baseline="0" dirty="0" smtClean="0"/>
                        <a:t> power up state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2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573088" y="-243408"/>
            <a:ext cx="8001000" cy="914400"/>
          </a:xfrm>
        </p:spPr>
        <p:txBody>
          <a:bodyPr/>
          <a:lstStyle/>
          <a:p>
            <a:r>
              <a:rPr lang="en-GB" dirty="0" smtClean="0"/>
              <a:t>Management Tools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23235"/>
              </p:ext>
            </p:extLst>
          </p:nvPr>
        </p:nvGraphicFramePr>
        <p:xfrm>
          <a:off x="221928" y="931520"/>
          <a:ext cx="8742560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1535894"/>
                <a:gridCol w="3072618"/>
                <a:gridCol w="4134048"/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Tool</a:t>
                      </a:r>
                      <a:endParaRPr lang="en-GB" sz="20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Scope</a:t>
                      </a:r>
                      <a:endParaRPr lang="en-GB" sz="20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Reference</a:t>
                      </a:r>
                      <a:endParaRPr lang="en-GB" sz="20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Subversion</a:t>
                      </a:r>
                      <a:endParaRPr lang="en-GB" sz="24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Software source code evolution</a:t>
                      </a:r>
                      <a:endParaRPr lang="en-GB" sz="24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u="sng" cap="small" dirty="0">
                          <a:solidFill>
                            <a:srgbClr val="0000FF"/>
                          </a:solidFill>
                          <a:effectLst/>
                          <a:latin typeface="Garamond"/>
                          <a:ea typeface="MS Mincho"/>
                          <a:cs typeface="Times New Roman"/>
                          <a:hlinkClick r:id="rId3"/>
                        </a:rPr>
                        <a:t>https://svnpub.iter.org/codac</a:t>
                      </a:r>
                      <a:endParaRPr lang="en-GB" sz="18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Bugzilla</a:t>
                      </a:r>
                      <a:endParaRPr lang="en-GB" sz="24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Issue tracker</a:t>
                      </a:r>
                      <a:endParaRPr lang="en-GB" sz="240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u="sng" cap="small">
                          <a:solidFill>
                            <a:srgbClr val="0000FF"/>
                          </a:solidFill>
                          <a:effectLst/>
                          <a:latin typeface="Garamond"/>
                          <a:ea typeface="MS Mincho"/>
                          <a:cs typeface="Times New Roman"/>
                          <a:hlinkClick r:id="rId4"/>
                        </a:rPr>
                        <a:t>https://bugzilla.iter.org/codac</a:t>
                      </a:r>
                      <a:endParaRPr lang="en-GB" sz="180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Central SDD</a:t>
                      </a:r>
                      <a:endParaRPr lang="en-GB" sz="24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I&amp;C production projects</a:t>
                      </a:r>
                      <a:endParaRPr lang="en-GB" sz="240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u="sng" cap="small" dirty="0" smtClean="0">
                          <a:solidFill>
                            <a:srgbClr val="0000FF"/>
                          </a:solidFill>
                          <a:effectLst/>
                          <a:latin typeface="Garamond"/>
                          <a:ea typeface="MS Mincho"/>
                          <a:cs typeface="Times New Roman"/>
                          <a:hlinkClick r:id="rId5"/>
                        </a:rPr>
                        <a:t>https://</a:t>
                      </a:r>
                      <a:r>
                        <a:rPr lang="en-GB" sz="1400" u="sng" cap="small" dirty="0">
                          <a:solidFill>
                            <a:srgbClr val="0000FF"/>
                          </a:solidFill>
                          <a:effectLst/>
                          <a:latin typeface="Garamond"/>
                          <a:ea typeface="MS Mincho"/>
                          <a:cs typeface="Times New Roman"/>
                          <a:hlinkClick r:id="rId5"/>
                        </a:rPr>
                        <a:t>sdd.iter.org</a:t>
                      </a:r>
                      <a:endParaRPr lang="en-GB" sz="18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CLM</a:t>
                      </a:r>
                      <a:endParaRPr lang="en-GB" sz="24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  <a:latin typeface="Garamond"/>
                          <a:ea typeface="MS Mincho"/>
                          <a:cs typeface="Times New Roman"/>
                        </a:rPr>
                        <a:t>Inventory control</a:t>
                      </a:r>
                      <a:endParaRPr lang="en-GB" sz="24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u="sng" cap="small" dirty="0">
                          <a:solidFill>
                            <a:srgbClr val="0000FF"/>
                          </a:solidFill>
                          <a:effectLst/>
                          <a:latin typeface="Garamond"/>
                          <a:ea typeface="MS Mincho"/>
                          <a:cs typeface="Times New Roman"/>
                        </a:rPr>
                        <a:t>https://</a:t>
                      </a:r>
                      <a:r>
                        <a:rPr lang="fr-FR" sz="1400" u="sng" cap="small" dirty="0" smtClean="0">
                          <a:solidFill>
                            <a:srgbClr val="0000FF"/>
                          </a:solidFill>
                          <a:effectLst/>
                          <a:latin typeface="Garamond"/>
                          <a:ea typeface="MS Mincho"/>
                          <a:cs typeface="Times New Roman"/>
                          <a:hlinkClick r:id="rId6"/>
                        </a:rPr>
                        <a:t>psp.iter.org/PsProfile/page/inventory</a:t>
                      </a:r>
                      <a:r>
                        <a:rPr lang="fr-FR" sz="1400" u="sng" cap="small" dirty="0" smtClean="0">
                          <a:solidFill>
                            <a:srgbClr val="0000FF"/>
                          </a:solidFill>
                          <a:effectLst/>
                          <a:latin typeface="Garamond"/>
                          <a:ea typeface="MS Mincho"/>
                          <a:cs typeface="Times New Roman"/>
                        </a:rPr>
                        <a:t>/</a:t>
                      </a:r>
                      <a:endParaRPr lang="en-GB" sz="1800" dirty="0">
                        <a:effectLst/>
                        <a:latin typeface="Garamond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40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088" y="609600"/>
            <a:ext cx="8001000" cy="6598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Conclusion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3448" y="1269454"/>
            <a:ext cx="8001000" cy="3167658"/>
          </a:xfrm>
          <a:prstGeom prst="rect">
            <a:avLst/>
          </a:prstGeom>
        </p:spPr>
        <p:txBody>
          <a:bodyPr/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2060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2060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2060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 dirty="0" smtClean="0"/>
              <a:t>Developments and distribution of EPICS Device Drivers  are stable. </a:t>
            </a:r>
          </a:p>
          <a:p>
            <a:pPr lvl="1" eaLnBrk="1" hangingPunct="1"/>
            <a:r>
              <a:rPr lang="en-US" altLang="en-US" sz="1400" kern="0" dirty="0" smtClean="0"/>
              <a:t>PXI-6259</a:t>
            </a:r>
          </a:p>
          <a:p>
            <a:pPr lvl="1" eaLnBrk="1" hangingPunct="1"/>
            <a:r>
              <a:rPr lang="en-US" altLang="en-US" sz="1400" kern="0" dirty="0" smtClean="0"/>
              <a:t>Timing Boards (PXI-6682 &amp; PXI-6683H</a:t>
            </a:r>
          </a:p>
          <a:p>
            <a:pPr lvl="1" eaLnBrk="1" hangingPunct="1"/>
            <a:r>
              <a:rPr lang="en-US" altLang="en-US" sz="1400" kern="0" dirty="0" smtClean="0"/>
              <a:t>PXI-6528</a:t>
            </a:r>
          </a:p>
          <a:p>
            <a:pPr eaLnBrk="1" hangingPunct="1"/>
            <a:r>
              <a:rPr lang="en-US" altLang="en-US" sz="1800" kern="0" dirty="0" smtClean="0"/>
              <a:t>ALL of the requirement for PXI-6259,  Timing boards (PXI-6682 &amp; PXI-6683H) and PXI-6528  are completed</a:t>
            </a:r>
            <a:endParaRPr lang="en-US" altLang="en-US" sz="1800" kern="0" dirty="0"/>
          </a:p>
          <a:p>
            <a:pPr eaLnBrk="1" hangingPunct="1"/>
            <a:endParaRPr lang="en-US" altLang="en-US" sz="1800" kern="0" dirty="0" smtClean="0"/>
          </a:p>
          <a:p>
            <a:pPr eaLnBrk="1" hangingPunct="1"/>
            <a:r>
              <a:rPr lang="en-US" altLang="en-US" sz="1800" kern="0" dirty="0" smtClean="0"/>
              <a:t>PXIe-6368 EPICS </a:t>
            </a:r>
            <a:r>
              <a:rPr lang="en-US" altLang="en-US" sz="1800" kern="0" smtClean="0"/>
              <a:t>device Driver </a:t>
            </a:r>
            <a:r>
              <a:rPr lang="en-US" altLang="en-US" sz="1800" kern="0" dirty="0" smtClean="0"/>
              <a:t>is under progress.</a:t>
            </a:r>
          </a:p>
          <a:p>
            <a:pPr eaLnBrk="1" hangingPunct="1"/>
            <a:endParaRPr lang="en-US" altLang="en-US" sz="1800" kern="0" dirty="0" smtClean="0"/>
          </a:p>
          <a:p>
            <a:pPr eaLnBrk="1" hangingPunct="1"/>
            <a:r>
              <a:rPr lang="en-US" altLang="en-US" sz="1800" kern="0" dirty="0" smtClean="0"/>
              <a:t>More efforts will be applied in improvement.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4869160"/>
            <a:ext cx="8001000" cy="6598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11100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2775"/>
            <a:ext cx="7735887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2792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Physical Architecture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395536" y="620688"/>
            <a:ext cx="82170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1200" dirty="0" smtClean="0"/>
              <a:t>What constitutes </a:t>
            </a:r>
            <a:r>
              <a:rPr lang="en-US" sz="3200" dirty="0"/>
              <a:t>a </a:t>
            </a:r>
            <a:r>
              <a:rPr lang="en-US" altLang="ja-JP" sz="3200" dirty="0"/>
              <a:t>fast</a:t>
            </a:r>
            <a:r>
              <a:rPr lang="en-US" sz="3200" dirty="0"/>
              <a:t> </a:t>
            </a:r>
            <a:r>
              <a:rPr lang="en-US" altLang="ja-JP" sz="3200" dirty="0"/>
              <a:t>controller</a:t>
            </a:r>
            <a:r>
              <a:rPr lang="en-US" sz="3200" kern="1200" dirty="0" smtClean="0"/>
              <a:t>?</a:t>
            </a:r>
            <a:endParaRPr lang="en-GB" sz="3200" kern="12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772816"/>
            <a:ext cx="46085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795338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2060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2060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2060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ja-JP" kern="0" dirty="0" smtClean="0"/>
              <a:t>Industrial computer</a:t>
            </a:r>
          </a:p>
          <a:p>
            <a:pPr marL="457200" indent="-457200" algn="l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ja-JP" kern="0" dirty="0" smtClean="0"/>
              <a:t>I/O chassis as required</a:t>
            </a:r>
          </a:p>
          <a:p>
            <a:pPr marL="457200" indent="-457200" algn="l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ja-JP" kern="0" dirty="0" smtClean="0"/>
              <a:t>Interlinked with a PCI Express bus extension</a:t>
            </a:r>
          </a:p>
          <a:p>
            <a:pPr marL="457200" indent="-457200" algn="l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ja-JP" kern="0" dirty="0" smtClean="0"/>
              <a:t>In an I&amp;C cubicle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48" y="1916831"/>
            <a:ext cx="4337831" cy="32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611560" y="620688"/>
            <a:ext cx="8001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1200" dirty="0" smtClean="0"/>
              <a:t>What constitutes </a:t>
            </a:r>
            <a:r>
              <a:rPr lang="en-US" dirty="0"/>
              <a:t>a </a:t>
            </a:r>
            <a:r>
              <a:rPr lang="en-US" altLang="ja-JP" dirty="0"/>
              <a:t>fast</a:t>
            </a:r>
            <a:r>
              <a:rPr lang="en-US" dirty="0"/>
              <a:t> </a:t>
            </a:r>
            <a:r>
              <a:rPr lang="en-US" altLang="ja-JP" dirty="0"/>
              <a:t>controller</a:t>
            </a:r>
            <a:r>
              <a:rPr lang="en-US" kern="1200" dirty="0" smtClean="0"/>
              <a:t>?</a:t>
            </a:r>
            <a:endParaRPr lang="en-GB" kern="1200" dirty="0" smtClean="0"/>
          </a:p>
        </p:txBody>
      </p:sp>
      <p:pic>
        <p:nvPicPr>
          <p:cNvPr id="5" name="Picture 4" descr="fc_rack.PNG"/>
          <p:cNvPicPr>
            <a:picLocks noChangeAspect="1"/>
          </p:cNvPicPr>
          <p:nvPr/>
        </p:nvPicPr>
        <p:blipFill>
          <a:blip r:embed="rId2" cstate="print"/>
          <a:srcRect l="36045"/>
          <a:stretch>
            <a:fillRect/>
          </a:stretch>
        </p:blipFill>
        <p:spPr>
          <a:xfrm>
            <a:off x="4143930" y="1412776"/>
            <a:ext cx="4694153" cy="4608512"/>
          </a:xfrm>
          <a:prstGeom prst="rect">
            <a:avLst/>
          </a:prstGeom>
        </p:spPr>
      </p:pic>
      <p:sp>
        <p:nvSpPr>
          <p:cNvPr id="6" name="Line Callout 1 (No Border) 5"/>
          <p:cNvSpPr/>
          <p:nvPr/>
        </p:nvSpPr>
        <p:spPr bwMode="auto">
          <a:xfrm>
            <a:off x="323528" y="2132856"/>
            <a:ext cx="3384376" cy="432048"/>
          </a:xfrm>
          <a:prstGeom prst="callout1">
            <a:avLst>
              <a:gd name="adj1" fmla="val 48575"/>
              <a:gd name="adj2" fmla="val 99876"/>
              <a:gd name="adj3" fmla="val 48714"/>
              <a:gd name="adj4" fmla="val 13595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ja-JP" sz="1800" dirty="0" smtClean="0">
                <a:latin typeface="+mn-lt"/>
              </a:rPr>
              <a:t>The industrial computer</a:t>
            </a:r>
          </a:p>
        </p:txBody>
      </p:sp>
      <p:sp>
        <p:nvSpPr>
          <p:cNvPr id="7" name="Line Callout 1 (No Border) 6"/>
          <p:cNvSpPr/>
          <p:nvPr/>
        </p:nvSpPr>
        <p:spPr bwMode="auto">
          <a:xfrm>
            <a:off x="323528" y="3645024"/>
            <a:ext cx="3384376" cy="432048"/>
          </a:xfrm>
          <a:prstGeom prst="callout1">
            <a:avLst>
              <a:gd name="adj1" fmla="val 48575"/>
              <a:gd name="adj2" fmla="val 99876"/>
              <a:gd name="adj3" fmla="val 48714"/>
              <a:gd name="adj4" fmla="val 129766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ja-JP" sz="1800" dirty="0" smtClean="0">
                <a:latin typeface="+mn-lt"/>
              </a:rPr>
              <a:t>I/O chassis (a </a:t>
            </a:r>
            <a:r>
              <a:rPr lang="en-US" altLang="ja-JP" sz="1800" dirty="0" err="1" smtClean="0">
                <a:latin typeface="+mn-lt"/>
              </a:rPr>
              <a:t>PXIe</a:t>
            </a:r>
            <a:r>
              <a:rPr lang="en-US" altLang="ja-JP" sz="1800" dirty="0" smtClean="0">
                <a:latin typeface="+mn-lt"/>
              </a:rPr>
              <a:t> rack)</a:t>
            </a:r>
          </a:p>
        </p:txBody>
      </p:sp>
      <p:sp>
        <p:nvSpPr>
          <p:cNvPr id="9" name="Line Callout 1 (No Border) 8"/>
          <p:cNvSpPr/>
          <p:nvPr/>
        </p:nvSpPr>
        <p:spPr bwMode="auto">
          <a:xfrm>
            <a:off x="323528" y="4005064"/>
            <a:ext cx="3384376" cy="432048"/>
          </a:xfrm>
          <a:prstGeom prst="callout1">
            <a:avLst>
              <a:gd name="adj1" fmla="val 48575"/>
              <a:gd name="adj2" fmla="val 99876"/>
              <a:gd name="adj3" fmla="val 47244"/>
              <a:gd name="adj4" fmla="val 151156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ja-JP" sz="1800" dirty="0" smtClean="0">
                <a:latin typeface="+mn-lt"/>
              </a:rPr>
              <a:t>TCN timing card NI PXI-6683H</a:t>
            </a:r>
          </a:p>
        </p:txBody>
      </p:sp>
      <p:sp>
        <p:nvSpPr>
          <p:cNvPr id="10" name="Line Callout 1 (No Border) 9"/>
          <p:cNvSpPr/>
          <p:nvPr/>
        </p:nvSpPr>
        <p:spPr bwMode="auto">
          <a:xfrm>
            <a:off x="323528" y="4365104"/>
            <a:ext cx="3384376" cy="432048"/>
          </a:xfrm>
          <a:prstGeom prst="callout1">
            <a:avLst>
              <a:gd name="adj1" fmla="val 48575"/>
              <a:gd name="adj2" fmla="val 99876"/>
              <a:gd name="adj3" fmla="val 45774"/>
              <a:gd name="adj4" fmla="val 176673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ja-JP" sz="1800" dirty="0" smtClean="0">
                <a:latin typeface="+mn-lt"/>
              </a:rPr>
              <a:t>A/D I/O card NI PXI-6259 </a:t>
            </a:r>
          </a:p>
        </p:txBody>
      </p:sp>
      <p:sp>
        <p:nvSpPr>
          <p:cNvPr id="11" name="Line Callout 1 (No Border) 10"/>
          <p:cNvSpPr/>
          <p:nvPr/>
        </p:nvSpPr>
        <p:spPr bwMode="auto">
          <a:xfrm>
            <a:off x="323528" y="4869160"/>
            <a:ext cx="3384376" cy="720080"/>
          </a:xfrm>
          <a:prstGeom prst="callout1">
            <a:avLst>
              <a:gd name="adj1" fmla="val 48575"/>
              <a:gd name="adj2" fmla="val 99876"/>
              <a:gd name="adj3" fmla="val 46831"/>
              <a:gd name="adj4" fmla="val 164881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ja-JP" sz="1800" dirty="0" smtClean="0">
                <a:latin typeface="+mn-lt"/>
              </a:rPr>
              <a:t>Signal terminal block </a:t>
            </a:r>
          </a:p>
          <a:p>
            <a:pPr algn="r">
              <a:defRPr/>
            </a:pPr>
            <a:r>
              <a:rPr lang="en-US" altLang="ja-JP" sz="1800" dirty="0">
                <a:latin typeface="+mn-lt"/>
              </a:rPr>
              <a:t>(</a:t>
            </a:r>
            <a:r>
              <a:rPr lang="en-US" altLang="ja-JP" sz="1800" dirty="0" smtClean="0">
                <a:latin typeface="+mn-lt"/>
              </a:rPr>
              <a:t>patch panel)</a:t>
            </a:r>
          </a:p>
        </p:txBody>
      </p:sp>
    </p:spTree>
    <p:extLst>
      <p:ext uri="{BB962C8B-B14F-4D97-AF65-F5344CB8AC3E}">
        <p14:creationId xmlns:p14="http://schemas.microsoft.com/office/powerpoint/2010/main" val="53145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96" y="0"/>
            <a:ext cx="8001000" cy="476672"/>
          </a:xfrm>
        </p:spPr>
        <p:txBody>
          <a:bodyPr/>
          <a:lstStyle/>
          <a:p>
            <a:r>
              <a:rPr lang="en-US" dirty="0" smtClean="0"/>
              <a:t>Standard I/O Boards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20688"/>
            <a:ext cx="77048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600" dirty="0" smtClean="0"/>
              <a:t>N.I</a:t>
            </a:r>
            <a:r>
              <a:rPr lang="en-US" sz="1600" dirty="0"/>
              <a:t>. </a:t>
            </a:r>
            <a:r>
              <a:rPr lang="en-US" sz="1600" dirty="0" smtClean="0">
                <a:solidFill>
                  <a:srgbClr val="C00000"/>
                </a:solidFill>
              </a:rPr>
              <a:t>PXI-6682/PXI-6683H</a:t>
            </a:r>
            <a:r>
              <a:rPr lang="en-US" sz="1600" dirty="0" smtClean="0"/>
              <a:t> : </a:t>
            </a:r>
            <a:r>
              <a:rPr lang="en-US" sz="1600" dirty="0">
                <a:solidFill>
                  <a:srgbClr val="C00000"/>
                </a:solidFill>
              </a:rPr>
              <a:t>Synchronization and timing </a:t>
            </a:r>
            <a:r>
              <a:rPr lang="en-US" sz="1600" dirty="0"/>
              <a:t>(IEEE1588-2008 / TCN)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>
                <a:solidFill>
                  <a:srgbClr val="C00000"/>
                </a:solidFill>
              </a:rPr>
              <a:t>PXI-6259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multi-function data acquisition</a:t>
            </a:r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input channels (</a:t>
            </a:r>
            <a:r>
              <a:rPr lang="en-US" sz="1400" dirty="0" smtClean="0"/>
              <a:t>16 Diff. /32 Single Ended) (1.25MS/s)</a:t>
            </a:r>
            <a:endParaRPr lang="en-US" sz="1400" dirty="0"/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output channels (4</a:t>
            </a:r>
            <a:r>
              <a:rPr lang="en-US" sz="1400" dirty="0" smtClean="0"/>
              <a:t>) (2.86 MS/s)</a:t>
            </a:r>
            <a:endParaRPr lang="en-US" sz="1400" dirty="0"/>
          </a:p>
          <a:p>
            <a:pPr lvl="2"/>
            <a:r>
              <a:rPr lang="en-US" sz="1400" dirty="0" smtClean="0"/>
              <a:t>Digital </a:t>
            </a:r>
            <a:r>
              <a:rPr lang="en-US" sz="1400" dirty="0"/>
              <a:t>input/output channels (48)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>
                <a:solidFill>
                  <a:srgbClr val="C00000"/>
                </a:solidFill>
              </a:rPr>
              <a:t>PXIe-6368</a:t>
            </a:r>
            <a:r>
              <a:rPr lang="en-US" sz="1600" dirty="0"/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High Performance multi-function </a:t>
            </a:r>
            <a:r>
              <a:rPr lang="en-US" sz="1600" dirty="0">
                <a:solidFill>
                  <a:srgbClr val="C00000"/>
                </a:solidFill>
              </a:rPr>
              <a:t>data acquisition</a:t>
            </a:r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input channels (</a:t>
            </a:r>
            <a:r>
              <a:rPr lang="en-US" sz="1400" dirty="0" smtClean="0"/>
              <a:t>16 Diff.) (Simultaneous, 2MS/s)</a:t>
            </a:r>
            <a:endParaRPr lang="en-US" sz="1400" dirty="0"/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output channels (4) </a:t>
            </a:r>
            <a:r>
              <a:rPr lang="en-US" sz="1400" dirty="0" smtClean="0"/>
              <a:t>(3.3 MS/s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D</a:t>
            </a:r>
            <a:r>
              <a:rPr lang="en-US" sz="1400" dirty="0" smtClean="0"/>
              <a:t>igital </a:t>
            </a:r>
            <a:r>
              <a:rPr lang="en-US" sz="1400" dirty="0"/>
              <a:t>input/output channels (48)</a:t>
            </a:r>
          </a:p>
          <a:p>
            <a:pPr lvl="1"/>
            <a:r>
              <a:rPr lang="en-US" sz="1600" dirty="0" smtClean="0"/>
              <a:t>N.I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C00000"/>
                </a:solidFill>
              </a:rPr>
              <a:t>PXI-6528 : Digital </a:t>
            </a:r>
            <a:r>
              <a:rPr lang="en-US" sz="1600" dirty="0" smtClean="0">
                <a:solidFill>
                  <a:srgbClr val="C00000"/>
                </a:solidFill>
              </a:rPr>
              <a:t>I/O</a:t>
            </a:r>
            <a:endParaRPr lang="en-US" sz="1600" dirty="0">
              <a:solidFill>
                <a:srgbClr val="C00000"/>
              </a:solidFill>
            </a:endParaRPr>
          </a:p>
          <a:p>
            <a:pPr lvl="2"/>
            <a:r>
              <a:rPr lang="en-GB" sz="1400" dirty="0"/>
              <a:t>24 optically isolated input channels </a:t>
            </a:r>
          </a:p>
          <a:p>
            <a:pPr lvl="2"/>
            <a:r>
              <a:rPr lang="en-GB" sz="1400" dirty="0"/>
              <a:t>24 solid-state relay output </a:t>
            </a:r>
            <a:r>
              <a:rPr lang="en-GB" sz="1400" dirty="0" smtClean="0"/>
              <a:t>channels</a:t>
            </a:r>
          </a:p>
          <a:p>
            <a:pPr lvl="1"/>
            <a:r>
              <a:rPr lang="en-US" sz="1600" dirty="0"/>
              <a:t>N.I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 smtClean="0">
                <a:solidFill>
                  <a:srgbClr val="C00000"/>
                </a:solidFill>
              </a:rPr>
              <a:t>PXIe-7961R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: </a:t>
            </a:r>
            <a:r>
              <a:rPr lang="en-US" sz="1600" dirty="0" err="1" smtClean="0">
                <a:solidFill>
                  <a:srgbClr val="C00000"/>
                </a:solidFill>
              </a:rPr>
              <a:t>FlexRIO</a:t>
            </a:r>
            <a:endParaRPr lang="en-US" sz="1600" dirty="0">
              <a:solidFill>
                <a:srgbClr val="C00000"/>
              </a:solidFill>
            </a:endParaRPr>
          </a:p>
          <a:p>
            <a:pPr lvl="2"/>
            <a:r>
              <a:rPr lang="en-US" sz="1400" dirty="0"/>
              <a:t>Virtex-5 SX50T, </a:t>
            </a:r>
            <a:r>
              <a:rPr lang="en-US" sz="1400" dirty="0" smtClean="0"/>
              <a:t>8160 </a:t>
            </a:r>
            <a:r>
              <a:rPr lang="en-US" sz="1400" dirty="0"/>
              <a:t>FPGA Slices, 16 DMA </a:t>
            </a:r>
            <a:r>
              <a:rPr lang="en-US" sz="1400" dirty="0" smtClean="0"/>
              <a:t>Channels</a:t>
            </a:r>
            <a:r>
              <a:rPr lang="en-GB" sz="1400" dirty="0" smtClean="0"/>
              <a:t> </a:t>
            </a:r>
            <a:endParaRPr lang="en-GB" sz="1400" dirty="0"/>
          </a:p>
          <a:p>
            <a:pPr lvl="1"/>
            <a:r>
              <a:rPr lang="en-US" sz="1600" dirty="0"/>
              <a:t>N.I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 smtClean="0">
                <a:solidFill>
                  <a:srgbClr val="C00000"/>
                </a:solidFill>
              </a:rPr>
              <a:t>PXIe-7966R </a:t>
            </a:r>
            <a:r>
              <a:rPr lang="en-US" sz="1600" dirty="0">
                <a:solidFill>
                  <a:srgbClr val="C00000"/>
                </a:solidFill>
              </a:rPr>
              <a:t>: </a:t>
            </a:r>
            <a:r>
              <a:rPr lang="en-US" sz="1600" dirty="0" err="1">
                <a:solidFill>
                  <a:srgbClr val="C00000"/>
                </a:solidFill>
              </a:rPr>
              <a:t>FlexRIO</a:t>
            </a:r>
            <a:endParaRPr lang="en-US" sz="1600" dirty="0">
              <a:solidFill>
                <a:srgbClr val="C00000"/>
              </a:solidFill>
            </a:endParaRPr>
          </a:p>
          <a:p>
            <a:pPr lvl="2"/>
            <a:r>
              <a:rPr lang="en-US" sz="1400" dirty="0"/>
              <a:t>Virtex-5 SX95T , 14720 FPGA Slices, 512MB DRAM, 16 DMA Channels </a:t>
            </a:r>
            <a:r>
              <a:rPr lang="en-US" sz="1400" dirty="0" smtClean="0"/>
              <a:t>8160</a:t>
            </a:r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The Supported boards are listed in the  </a:t>
            </a:r>
            <a:r>
              <a:rPr lang="en-GB" sz="1400" dirty="0">
                <a:hlinkClick r:id="rId2"/>
              </a:rPr>
              <a:t>ITER </a:t>
            </a:r>
            <a:r>
              <a:rPr lang="en-GB" sz="1400" dirty="0" err="1">
                <a:hlinkClick r:id="rId2"/>
              </a:rPr>
              <a:t>Catalog</a:t>
            </a:r>
            <a:r>
              <a:rPr lang="en-GB" sz="1400" dirty="0">
                <a:hlinkClick r:id="rId2"/>
              </a:rPr>
              <a:t> of I&amp;C products - Fast </a:t>
            </a:r>
            <a:r>
              <a:rPr lang="en-GB" sz="1400" dirty="0" smtClean="0">
                <a:hlinkClick r:id="rId2"/>
              </a:rPr>
              <a:t>Controllers </a:t>
            </a:r>
            <a:r>
              <a:rPr lang="en-GB" sz="1400" dirty="0">
                <a:hlinkClick r:id="rId2"/>
              </a:rPr>
              <a:t>(345X28)</a:t>
            </a:r>
            <a:r>
              <a:rPr lang="en-GB" sz="1400" dirty="0"/>
              <a:t>.</a:t>
            </a:r>
            <a:endParaRPr lang="en-US" sz="1400" dirty="0"/>
          </a:p>
          <a:p>
            <a:pPr lvl="2"/>
            <a:endParaRPr lang="en-US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2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4213" y="1052513"/>
            <a:ext cx="8064500" cy="2447925"/>
          </a:xfrm>
        </p:spPr>
        <p:txBody>
          <a:bodyPr/>
          <a:lstStyle/>
          <a:p>
            <a:pPr eaLnBrk="1" hangingPunct="1"/>
            <a:r>
              <a:rPr lang="en-GB" dirty="0"/>
              <a:t>Software Architecture</a:t>
            </a:r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 txBox="1">
            <a:spLocks noChangeArrowheads="1"/>
          </p:cNvSpPr>
          <p:nvPr/>
        </p:nvSpPr>
        <p:spPr bwMode="auto">
          <a:xfrm>
            <a:off x="1035050" y="1196975"/>
            <a:ext cx="7569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2060"/>
                </a:solidFill>
                <a:latin typeface="Arial" charset="0"/>
              </a:rPr>
              <a:t>The main challenge for CODAC is </a:t>
            </a:r>
            <a:r>
              <a:rPr lang="en-US" b="1" u="sng">
                <a:solidFill>
                  <a:srgbClr val="FF0066"/>
                </a:solidFill>
                <a:latin typeface="Arial" charset="0"/>
              </a:rPr>
              <a:t>INTEGRATION</a:t>
            </a:r>
            <a:endParaRPr lang="en-US" u="sng">
              <a:solidFill>
                <a:srgbClr val="FF0066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en-US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663575"/>
            <a:ext cx="7561262" cy="2478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CODAC Core System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Operation Applications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819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2856"/>
            <a:ext cx="638651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A4A8D938BD4898BC959D7DC9C63B" ma:contentTypeVersion="0" ma:contentTypeDescription="Create a new document." ma:contentTypeScope="" ma:versionID="8aed98242ffb3f5f596e5ec30d7aff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3675D6-AD9A-49C9-9623-F182CE86DC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6C657A-C7AA-4C2B-B4F8-089911B61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F58F60-5098-4047-BFA8-4012B413ECE6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41569</TotalTime>
  <Words>2328</Words>
  <Application>Microsoft Office PowerPoint</Application>
  <PresentationFormat>On-screen Show (4:3)</PresentationFormat>
  <Paragraphs>802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ITER_PPTemplate (2)</vt:lpstr>
      <vt:lpstr>ITER Fast controller EPICS support </vt:lpstr>
      <vt:lpstr>Content</vt:lpstr>
      <vt:lpstr>Goal for ITER CODAC (Control, Data Access and Communication)</vt:lpstr>
      <vt:lpstr>PowerPoint Presentation</vt:lpstr>
      <vt:lpstr>PowerPoint Presentation</vt:lpstr>
      <vt:lpstr>PowerPoint Presentation</vt:lpstr>
      <vt:lpstr>Standard I/O Boards</vt:lpstr>
      <vt:lpstr>Software Architecture</vt:lpstr>
      <vt:lpstr>PowerPoint Presentation</vt:lpstr>
      <vt:lpstr>PowerPoint Presentation</vt:lpstr>
      <vt:lpstr>The Operating System(RHEL) &amp; EPICS in CCS</vt:lpstr>
      <vt:lpstr>Standard Software Support </vt:lpstr>
      <vt:lpstr>Self-Description Data Definition (SDD) Editor</vt:lpstr>
      <vt:lpstr>EPICS device support</vt:lpstr>
      <vt:lpstr>PXI 6259 DAQ Board</vt:lpstr>
      <vt:lpstr>PXI 6259 DAQ Board</vt:lpstr>
      <vt:lpstr>PXI 6259 Board functions</vt:lpstr>
      <vt:lpstr>PXI 6259 Board functions</vt:lpstr>
      <vt:lpstr>PXI 6259 Templates</vt:lpstr>
      <vt:lpstr>Timing Boards  (PXI-6682 &amp; PXI-6683H) </vt:lpstr>
      <vt:lpstr>Timing Boards Functions</vt:lpstr>
      <vt:lpstr>Timing Boards Templates</vt:lpstr>
      <vt:lpstr>Timing Boards Templates</vt:lpstr>
      <vt:lpstr>Timing Boards Templates</vt:lpstr>
      <vt:lpstr>EPICS interface for pulse time </vt:lpstr>
      <vt:lpstr>PXIe-6368 DAQ Board </vt:lpstr>
      <vt:lpstr>PXIe-6368 DAQ Board </vt:lpstr>
      <vt:lpstr>PXIe-6368 DAQ Board Function </vt:lpstr>
      <vt:lpstr>PXIe 6368 Templates</vt:lpstr>
      <vt:lpstr>PXI-6528 DIO Board </vt:lpstr>
      <vt:lpstr>PXI-6528 DIO Board Functions </vt:lpstr>
      <vt:lpstr>PXI-6528 Templates</vt:lpstr>
      <vt:lpstr>Management Tools</vt:lpstr>
      <vt:lpstr>PowerPoint Presentation</vt:lpstr>
    </vt:vector>
  </TitlesOfParts>
  <Manager>Anders.Wallander@iter.org</Manager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Review</dc:title>
  <dc:subject>PBS 45 CODAC</dc:subject>
  <dc:creator>ITER;Nadine.Utzel@iter.org</dc:creator>
  <cp:lastModifiedBy>Patel Vishnukumar</cp:lastModifiedBy>
  <cp:revision>929</cp:revision>
  <cp:lastPrinted>2013-05-22T09:33:44Z</cp:lastPrinted>
  <dcterms:created xsi:type="dcterms:W3CDTF">2008-09-02T15:06:07Z</dcterms:created>
  <dcterms:modified xsi:type="dcterms:W3CDTF">2014-10-22T04:35:58Z</dcterms:modified>
  <cp:category>Desing Review</cp:category>
  <cp:contentStatus>In Preparation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